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notesMasterIdLst>
    <p:notesMasterId r:id="rId16"/>
  </p:notesMasterIdLst>
  <p:sldIdLst>
    <p:sldId id="257" r:id="rId2"/>
    <p:sldId id="274" r:id="rId3"/>
    <p:sldId id="376" r:id="rId4"/>
    <p:sldId id="361" r:id="rId5"/>
    <p:sldId id="362" r:id="rId6"/>
    <p:sldId id="377" r:id="rId7"/>
    <p:sldId id="363" r:id="rId8"/>
    <p:sldId id="364" r:id="rId9"/>
    <p:sldId id="365" r:id="rId10"/>
    <p:sldId id="366" r:id="rId11"/>
    <p:sldId id="356" r:id="rId12"/>
    <p:sldId id="357" r:id="rId13"/>
    <p:sldId id="370" r:id="rId14"/>
    <p:sldId id="3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4660"/>
  </p:normalViewPr>
  <p:slideViewPr>
    <p:cSldViewPr snapToGrid="0">
      <p:cViewPr varScale="1">
        <p:scale>
          <a:sx n="85" d="100"/>
          <a:sy n="85" d="100"/>
        </p:scale>
        <p:origin x="341" y="72"/>
      </p:cViewPr>
      <p:guideLst/>
    </p:cSldViewPr>
  </p:slideViewPr>
  <p:notesTextViewPr>
    <p:cViewPr>
      <p:scale>
        <a:sx n="1" d="1"/>
        <a:sy n="1" d="1"/>
      </p:scale>
      <p:origin x="0" y="0"/>
    </p:cViewPr>
  </p:notesTextViewPr>
  <p:sorterViewPr>
    <p:cViewPr>
      <p:scale>
        <a:sx n="170" d="100"/>
        <a:sy n="1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AB0DD3-FCFF-47E2-ABBF-3A3ECAA8AF70}" type="datetimeFigureOut">
              <a:rPr lang="en-GB" smtClean="0"/>
              <a:t>19/03/2020</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EF89A-256B-4286-A09E-07358CE6573C}" type="slidenum">
              <a:rPr lang="en-GB" smtClean="0"/>
              <a:t>‹#›</a:t>
            </a:fld>
            <a:endParaRPr lang="en-GB"/>
          </a:p>
        </p:txBody>
      </p:sp>
    </p:spTree>
    <p:extLst>
      <p:ext uri="{BB962C8B-B14F-4D97-AF65-F5344CB8AC3E}">
        <p14:creationId xmlns:p14="http://schemas.microsoft.com/office/powerpoint/2010/main" val="3377711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9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416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27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20904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9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97267A6-8C1A-4220-847A-24912F63A6C8}"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47288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97267A6-8C1A-4220-847A-24912F63A6C8}" type="datetimeFigureOut">
              <a:rPr lang="en-GB" smtClean="0"/>
              <a:t>19/03/2020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5587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97267A6-8C1A-4220-847A-24912F63A6C8}" type="datetimeFigureOut">
              <a:rPr lang="en-GB" smtClean="0"/>
              <a:t>19/03/2020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16580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7267A6-8C1A-4220-847A-24912F63A6C8}" type="datetimeFigureOut">
              <a:rPr lang="en-GB" smtClean="0"/>
              <a:t>19/03/2020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65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7267A6-8C1A-4220-847A-24912F63A6C8}" type="datetimeFigureOut">
              <a:rPr lang="en-GB" smtClean="0"/>
              <a:t>19/03/2020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03E21C-1BC2-4EB7-8B4A-D29C698A7570}" type="slidenum">
              <a:rPr lang="en-GB" smtClean="0"/>
              <a:t>‹#›</a:t>
            </a:fld>
            <a:endParaRPr lang="en-GB"/>
          </a:p>
        </p:txBody>
      </p:sp>
    </p:spTree>
    <p:extLst>
      <p:ext uri="{BB962C8B-B14F-4D97-AF65-F5344CB8AC3E}">
        <p14:creationId xmlns:p14="http://schemas.microsoft.com/office/powerpoint/2010/main" val="34902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97267A6-8C1A-4220-847A-24912F63A6C8}"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8504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7267A6-8C1A-4220-847A-24912F63A6C8}" type="datetimeFigureOut">
              <a:rPr lang="en-GB" smtClean="0"/>
              <a:t>19/03/2020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03E21C-1BC2-4EB7-8B4A-D29C698A757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7504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thet.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328310" y="37981"/>
            <a:ext cx="11535380" cy="1219319"/>
          </a:xfrm>
        </p:spPr>
        <p:txBody>
          <a:bodyPr>
            <a:normAutofit/>
          </a:bodyPr>
          <a:lstStyle/>
          <a:p>
            <a:pPr lvl="0"/>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Intro in Medical Ethics</a:t>
            </a:r>
            <a:endParaRPr lang="en-GB" sz="4400" dirty="0"/>
          </a:p>
        </p:txBody>
      </p:sp>
      <p:sp>
        <p:nvSpPr>
          <p:cNvPr id="4" name="Rechthoek 3"/>
          <p:cNvSpPr/>
          <p:nvPr/>
        </p:nvSpPr>
        <p:spPr>
          <a:xfrm>
            <a:off x="6195345" y="5787065"/>
            <a:ext cx="5782342" cy="344069"/>
          </a:xfrm>
          <a:prstGeom prst="rect">
            <a:avLst/>
          </a:prstGeom>
        </p:spPr>
        <p:txBody>
          <a:bodyPr wrap="square">
            <a:spAutoFit/>
          </a:bodyPr>
          <a:lstStyle/>
          <a:p>
            <a:pPr>
              <a:lnSpc>
                <a:spcPct val="107000"/>
              </a:lnSpc>
              <a:spcBef>
                <a:spcPts val="1200"/>
              </a:spcBef>
              <a:spcAft>
                <a:spcPts val="0"/>
              </a:spcAft>
            </a:pPr>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Module </a:t>
            </a:r>
            <a:r>
              <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279-17-C </a:t>
            </a:r>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Regulations, Standards and Ethics</a:t>
            </a:r>
            <a:endParaRPr lang="en-GB" sz="1600"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6195345" y="5433679"/>
            <a:ext cx="5925217" cy="355803"/>
          </a:xfrm>
          <a:prstGeom prst="rect">
            <a:avLst/>
          </a:prstGeom>
        </p:spPr>
        <p:txBody>
          <a:bodyPr wrap="square">
            <a:spAutoFit/>
          </a:bodyPr>
          <a:lstStyle/>
          <a:p>
            <a:pPr>
              <a:lnSpc>
                <a:spcPct val="107000"/>
              </a:lnSpc>
              <a:spcBef>
                <a:spcPts val="200"/>
              </a:spcBef>
              <a:spcAft>
                <a:spcPts val="0"/>
              </a:spcAft>
            </a:pPr>
            <a:r>
              <a:rPr lang="en-GB" sz="16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 C</a:t>
            </a:r>
            <a:r>
              <a:rPr lang="en-GB" sz="1600"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17.6  Trends in Medical Research Ethics</a:t>
            </a:r>
            <a:endParaRPr lang="en-GB" sz="1600" b="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9" name="Titel 1"/>
          <p:cNvSpPr txBox="1">
            <a:spLocks/>
          </p:cNvSpPr>
          <p:nvPr/>
        </p:nvSpPr>
        <p:spPr>
          <a:xfrm>
            <a:off x="6174377" y="4991670"/>
            <a:ext cx="6017623"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17.6.0  Intro in Medical Ethics</a:t>
            </a:r>
            <a:endPar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3" name="Rechthoek 2"/>
          <p:cNvSpPr/>
          <p:nvPr/>
        </p:nvSpPr>
        <p:spPr>
          <a:xfrm>
            <a:off x="846666" y="2118316"/>
            <a:ext cx="4538133" cy="1323439"/>
          </a:xfrm>
          <a:prstGeom prst="rect">
            <a:avLst/>
          </a:prstGeom>
        </p:spPr>
        <p:txBody>
          <a:bodyPr wrap="square">
            <a:spAutoFit/>
          </a:bodyPr>
          <a:lstStyle/>
          <a:p>
            <a:pPr marL="342900" indent="-342900">
              <a:buFont typeface="Arial" panose="020B0604020202020204" pitchFamily="34" charset="0"/>
              <a:buChar char="•"/>
            </a:pPr>
            <a:r>
              <a:rPr lang="en-US" sz="2000" dirty="0" smtClean="0">
                <a:latin typeface="+mj-lt"/>
              </a:rPr>
              <a:t>What is medical ethics</a:t>
            </a:r>
          </a:p>
          <a:p>
            <a:pPr marL="342900" indent="-342900">
              <a:buFont typeface="Arial" panose="020B0604020202020204" pitchFamily="34" charset="0"/>
              <a:buChar char="•"/>
            </a:pPr>
            <a:r>
              <a:rPr lang="en-US" sz="2000" dirty="0" smtClean="0">
                <a:latin typeface="+mj-lt"/>
              </a:rPr>
              <a:t>Basic principles</a:t>
            </a:r>
          </a:p>
          <a:p>
            <a:pPr marL="342900" indent="-342900">
              <a:buFont typeface="Arial" panose="020B0604020202020204" pitchFamily="34" charset="0"/>
              <a:buChar char="•"/>
            </a:pPr>
            <a:r>
              <a:rPr lang="en-US" sz="2000" dirty="0">
                <a:latin typeface="+mj-lt"/>
              </a:rPr>
              <a:t>Controversial </a:t>
            </a:r>
            <a:r>
              <a:rPr lang="en-US" sz="2000" dirty="0" smtClean="0">
                <a:latin typeface="+mj-lt"/>
              </a:rPr>
              <a:t>issues</a:t>
            </a:r>
          </a:p>
          <a:p>
            <a:pPr marL="342900" indent="-342900">
              <a:buFont typeface="Arial" panose="020B0604020202020204" pitchFamily="34" charset="0"/>
              <a:buChar char="•"/>
            </a:pPr>
            <a:r>
              <a:rPr lang="en-US" sz="2000" dirty="0" smtClean="0">
                <a:latin typeface="+mj-lt"/>
              </a:rPr>
              <a:t>Ethics for clinical technologists</a:t>
            </a:r>
          </a:p>
        </p:txBody>
      </p:sp>
      <p:pic>
        <p:nvPicPr>
          <p:cNvPr id="6" name="Afbeelding 5"/>
          <p:cNvPicPr>
            <a:picLocks noChangeAspect="1"/>
          </p:cNvPicPr>
          <p:nvPr/>
        </p:nvPicPr>
        <p:blipFill>
          <a:blip r:embed="rId2"/>
          <a:stretch>
            <a:fillRect/>
          </a:stretch>
        </p:blipFill>
        <p:spPr>
          <a:xfrm>
            <a:off x="6062132" y="1556072"/>
            <a:ext cx="4798807" cy="3162291"/>
          </a:xfrm>
          <a:prstGeom prst="rect">
            <a:avLst/>
          </a:prstGeom>
        </p:spPr>
      </p:pic>
    </p:spTree>
    <p:extLst>
      <p:ext uri="{BB962C8B-B14F-4D97-AF65-F5344CB8AC3E}">
        <p14:creationId xmlns:p14="http://schemas.microsoft.com/office/powerpoint/2010/main" val="147107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8176683"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Conflicts between the principles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9872133" y="6443133"/>
            <a:ext cx="23080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Intro Medical Ethics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4" name="Afbeelding 3"/>
          <p:cNvPicPr>
            <a:picLocks noChangeAspect="1"/>
          </p:cNvPicPr>
          <p:nvPr/>
        </p:nvPicPr>
        <p:blipFill>
          <a:blip r:embed="rId2"/>
          <a:stretch>
            <a:fillRect/>
          </a:stretch>
        </p:blipFill>
        <p:spPr>
          <a:xfrm>
            <a:off x="8117712" y="282580"/>
            <a:ext cx="3375960" cy="2641689"/>
          </a:xfrm>
          <a:prstGeom prst="rect">
            <a:avLst/>
          </a:prstGeom>
        </p:spPr>
      </p:pic>
      <p:sp>
        <p:nvSpPr>
          <p:cNvPr id="5" name="Rechthoek 4"/>
          <p:cNvSpPr/>
          <p:nvPr/>
        </p:nvSpPr>
        <p:spPr>
          <a:xfrm>
            <a:off x="476248" y="1419895"/>
            <a:ext cx="7327839" cy="1708160"/>
          </a:xfrm>
          <a:prstGeom prst="rect">
            <a:avLst/>
          </a:prstGeom>
        </p:spPr>
        <p:txBody>
          <a:bodyPr wrap="square">
            <a:spAutoFit/>
          </a:bodyPr>
          <a:lstStyle/>
          <a:p>
            <a:pPr lvl="0">
              <a:spcAft>
                <a:spcPts val="600"/>
              </a:spcAft>
            </a:pPr>
            <a:r>
              <a:rPr lang="en-GB" sz="2000" b="1" dirty="0">
                <a:solidFill>
                  <a:srgbClr val="7030A0"/>
                </a:solidFill>
                <a:latin typeface="Calibri Light" panose="020F0302020204030204"/>
              </a:rPr>
              <a:t>Autonomy</a:t>
            </a:r>
            <a:r>
              <a:rPr lang="en-GB" sz="2000" dirty="0">
                <a:solidFill>
                  <a:srgbClr val="000000"/>
                </a:solidFill>
                <a:latin typeface="Calibri Light" panose="020F0302020204030204"/>
              </a:rPr>
              <a:t> can come into conflict with </a:t>
            </a:r>
            <a:r>
              <a:rPr lang="en-GB" sz="2000" b="1" dirty="0">
                <a:solidFill>
                  <a:srgbClr val="7030A0"/>
                </a:solidFill>
                <a:latin typeface="Calibri Light" panose="020F0302020204030204"/>
              </a:rPr>
              <a:t>B</a:t>
            </a:r>
            <a:r>
              <a:rPr lang="en-GB" sz="2000" b="1" dirty="0" smtClean="0">
                <a:solidFill>
                  <a:srgbClr val="7030A0"/>
                </a:solidFill>
                <a:latin typeface="Calibri Light" panose="020F0302020204030204"/>
              </a:rPr>
              <a:t>eneficence</a:t>
            </a:r>
            <a:r>
              <a:rPr lang="en-GB" sz="2000" dirty="0" smtClean="0">
                <a:solidFill>
                  <a:srgbClr val="000000"/>
                </a:solidFill>
                <a:latin typeface="Calibri Light" panose="020F0302020204030204"/>
              </a:rPr>
              <a:t> </a:t>
            </a:r>
            <a:r>
              <a:rPr lang="en-GB" sz="2000" dirty="0">
                <a:solidFill>
                  <a:srgbClr val="000000"/>
                </a:solidFill>
                <a:latin typeface="Calibri Light" panose="020F0302020204030204"/>
              </a:rPr>
              <a:t>when patients disagree with recommendations that healthcare professionals believe are in the patient's best interest. </a:t>
            </a:r>
            <a:endParaRPr lang="en-GB" sz="2000" dirty="0" smtClean="0">
              <a:solidFill>
                <a:srgbClr val="000000"/>
              </a:solidFill>
              <a:latin typeface="Calibri Light" panose="020F0302020204030204"/>
            </a:endParaRPr>
          </a:p>
          <a:p>
            <a:pPr lvl="0">
              <a:spcAft>
                <a:spcPts val="600"/>
              </a:spcAft>
            </a:pPr>
            <a:r>
              <a:rPr lang="en-GB" sz="2000" dirty="0" smtClean="0">
                <a:solidFill>
                  <a:srgbClr val="000000"/>
                </a:solidFill>
                <a:latin typeface="Calibri Light" panose="020F0302020204030204"/>
              </a:rPr>
              <a:t>When </a:t>
            </a:r>
            <a:r>
              <a:rPr lang="en-GB" sz="2000" dirty="0">
                <a:solidFill>
                  <a:srgbClr val="000000"/>
                </a:solidFill>
                <a:latin typeface="Calibri Light" panose="020F0302020204030204"/>
              </a:rPr>
              <a:t>the patient's interests conflict with the patient's welfare, different societies settle the conflict in a wide range of manners. </a:t>
            </a:r>
          </a:p>
        </p:txBody>
      </p:sp>
      <p:sp>
        <p:nvSpPr>
          <p:cNvPr id="9" name="Tekstvak 8"/>
          <p:cNvSpPr txBox="1"/>
          <p:nvPr/>
        </p:nvSpPr>
        <p:spPr>
          <a:xfrm>
            <a:off x="878010" y="4315853"/>
            <a:ext cx="10424125" cy="1938992"/>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solidFill>
                  <a:srgbClr val="000000"/>
                </a:solidFill>
                <a:latin typeface="Calibri Light" panose="020F0302020204030204"/>
              </a:rPr>
              <a:t>A patient in </a:t>
            </a:r>
            <a:r>
              <a:rPr lang="en-GB" sz="2000" dirty="0">
                <a:solidFill>
                  <a:srgbClr val="000000"/>
                </a:solidFill>
                <a:latin typeface="Calibri Light" panose="020F0302020204030204"/>
              </a:rPr>
              <a:t>a Nursing </a:t>
            </a:r>
            <a:r>
              <a:rPr lang="en-GB" sz="2000" dirty="0" smtClean="0">
                <a:solidFill>
                  <a:srgbClr val="000000"/>
                </a:solidFill>
                <a:latin typeface="Calibri Light" panose="020F0302020204030204"/>
              </a:rPr>
              <a:t>home </a:t>
            </a:r>
            <a:r>
              <a:rPr lang="en-GB" sz="2000" dirty="0">
                <a:solidFill>
                  <a:srgbClr val="000000"/>
                </a:solidFill>
                <a:latin typeface="Calibri Light" panose="020F0302020204030204"/>
              </a:rPr>
              <a:t>has no ability to find food, prepare it or bring it to her mouth, but has ability to swallow. </a:t>
            </a:r>
            <a:r>
              <a:rPr lang="en-GB" sz="2000" dirty="0" smtClean="0">
                <a:solidFill>
                  <a:srgbClr val="000000"/>
                </a:solidFill>
                <a:latin typeface="Calibri Light" panose="020F0302020204030204"/>
              </a:rPr>
              <a:t>Should she be fed?  </a:t>
            </a:r>
          </a:p>
          <a:p>
            <a:pPr marL="285750" lvl="0" indent="-285750">
              <a:buFont typeface="Arial" panose="020B0604020202020204" pitchFamily="34" charset="0"/>
              <a:buChar char="•"/>
            </a:pPr>
            <a:r>
              <a:rPr lang="en-GB" sz="2000" dirty="0" smtClean="0">
                <a:solidFill>
                  <a:srgbClr val="000000"/>
                </a:solidFill>
                <a:latin typeface="Calibri Light" panose="020F0302020204030204"/>
              </a:rPr>
              <a:t>What, if </a:t>
            </a:r>
            <a:r>
              <a:rPr lang="en-GB" sz="2000" dirty="0">
                <a:solidFill>
                  <a:srgbClr val="000000"/>
                </a:solidFill>
                <a:latin typeface="Calibri Light" panose="020F0302020204030204"/>
              </a:rPr>
              <a:t>a patient does not want a treatment </a:t>
            </a:r>
            <a:r>
              <a:rPr lang="en-GB" sz="2000" dirty="0" smtClean="0">
                <a:solidFill>
                  <a:srgbClr val="000000"/>
                </a:solidFill>
                <a:latin typeface="Calibri Light" panose="020F0302020204030204"/>
              </a:rPr>
              <a:t>because </a:t>
            </a:r>
            <a:r>
              <a:rPr lang="en-GB" sz="2000" dirty="0">
                <a:solidFill>
                  <a:srgbClr val="000000"/>
                </a:solidFill>
                <a:latin typeface="Calibri Light" panose="020F0302020204030204"/>
              </a:rPr>
              <a:t>of, for example, religious or cultural </a:t>
            </a:r>
            <a:r>
              <a:rPr lang="en-GB" sz="2000" dirty="0" smtClean="0">
                <a:solidFill>
                  <a:srgbClr val="000000"/>
                </a:solidFill>
                <a:latin typeface="Calibri Light" panose="020F0302020204030204"/>
              </a:rPr>
              <a:t>views? What if parents do not want such treatment for their children? </a:t>
            </a:r>
            <a:endParaRPr lang="en-GB" sz="2000" dirty="0">
              <a:solidFill>
                <a:srgbClr val="000000"/>
              </a:solidFill>
              <a:latin typeface="Calibri Light" panose="020F0302020204030204"/>
            </a:endParaRPr>
          </a:p>
          <a:p>
            <a:pPr marL="285750" lvl="0" indent="-285750">
              <a:buFont typeface="Arial" panose="020B0604020202020204" pitchFamily="34" charset="0"/>
              <a:buChar char="•"/>
            </a:pPr>
            <a:r>
              <a:rPr lang="en-GB" sz="2000" dirty="0" smtClean="0">
                <a:solidFill>
                  <a:srgbClr val="000000"/>
                </a:solidFill>
                <a:latin typeface="Calibri Light" panose="020F0302020204030204"/>
              </a:rPr>
              <a:t>What, if the </a:t>
            </a:r>
            <a:r>
              <a:rPr lang="en-GB" sz="2000" dirty="0">
                <a:solidFill>
                  <a:srgbClr val="000000"/>
                </a:solidFill>
                <a:latin typeface="Calibri Light" panose="020F0302020204030204"/>
              </a:rPr>
              <a:t>patient </a:t>
            </a:r>
            <a:r>
              <a:rPr lang="en-GB" sz="2000" dirty="0" smtClean="0">
                <a:solidFill>
                  <a:srgbClr val="000000"/>
                </a:solidFill>
                <a:latin typeface="Calibri Light" panose="020F0302020204030204"/>
              </a:rPr>
              <a:t>wants </a:t>
            </a:r>
            <a:r>
              <a:rPr lang="en-GB" sz="2000" dirty="0">
                <a:solidFill>
                  <a:srgbClr val="000000"/>
                </a:solidFill>
                <a:latin typeface="Calibri Light" panose="020F0302020204030204"/>
              </a:rPr>
              <a:t>an </a:t>
            </a:r>
            <a:r>
              <a:rPr lang="en-GB" sz="2000" dirty="0" smtClean="0">
                <a:solidFill>
                  <a:srgbClr val="000000"/>
                </a:solidFill>
                <a:latin typeface="Calibri Light" panose="020F0302020204030204"/>
              </a:rPr>
              <a:t>‘unnecessary’ </a:t>
            </a:r>
            <a:r>
              <a:rPr lang="en-GB" sz="2000" dirty="0">
                <a:solidFill>
                  <a:srgbClr val="000000"/>
                </a:solidFill>
                <a:latin typeface="Calibri Light" panose="020F0302020204030204"/>
              </a:rPr>
              <a:t>treatment, as can be the case in </a:t>
            </a:r>
            <a:r>
              <a:rPr lang="en-GB" sz="2000" b="1" dirty="0">
                <a:solidFill>
                  <a:srgbClr val="7030A0"/>
                </a:solidFill>
                <a:latin typeface="Calibri Light" panose="020F0302020204030204"/>
              </a:rPr>
              <a:t>hypochondria</a:t>
            </a:r>
            <a:r>
              <a:rPr lang="en-GB" sz="2000" dirty="0">
                <a:solidFill>
                  <a:srgbClr val="000000"/>
                </a:solidFill>
                <a:latin typeface="Calibri Light" panose="020F0302020204030204"/>
              </a:rPr>
              <a:t> or with cosmetic </a:t>
            </a:r>
            <a:r>
              <a:rPr lang="en-GB" sz="2000" dirty="0" smtClean="0">
                <a:solidFill>
                  <a:srgbClr val="000000"/>
                </a:solidFill>
                <a:latin typeface="Calibri Light" panose="020F0302020204030204"/>
              </a:rPr>
              <a:t>surgery</a:t>
            </a:r>
            <a:r>
              <a:rPr lang="en-GB" sz="2000" dirty="0">
                <a:solidFill>
                  <a:srgbClr val="000000"/>
                </a:solidFill>
                <a:latin typeface="Calibri Light" panose="020F0302020204030204"/>
              </a:rPr>
              <a:t>.</a:t>
            </a:r>
          </a:p>
        </p:txBody>
      </p:sp>
      <p:sp>
        <p:nvSpPr>
          <p:cNvPr id="10" name="Rechthoek 9"/>
          <p:cNvSpPr/>
          <p:nvPr/>
        </p:nvSpPr>
        <p:spPr>
          <a:xfrm>
            <a:off x="467704" y="3160206"/>
            <a:ext cx="11238936" cy="1015663"/>
          </a:xfrm>
          <a:prstGeom prst="rect">
            <a:avLst/>
          </a:prstGeom>
        </p:spPr>
        <p:txBody>
          <a:bodyPr wrap="square">
            <a:spAutoFit/>
          </a:bodyPr>
          <a:lstStyle/>
          <a:p>
            <a:pPr lvl="0">
              <a:spcAft>
                <a:spcPts val="600"/>
              </a:spcAft>
            </a:pPr>
            <a:r>
              <a:rPr lang="en-GB" sz="2000" dirty="0">
                <a:solidFill>
                  <a:srgbClr val="000000"/>
                </a:solidFill>
                <a:latin typeface="Calibri Light" panose="020F0302020204030204"/>
              </a:rPr>
              <a:t>In general, Western medicine defers to the wishes of a mentally competent patient to make their own decisions, even in cases where the medical team believes that they are not acting in their own best interests. However, many other societies prioritize beneficence over autonomy.</a:t>
            </a:r>
          </a:p>
        </p:txBody>
      </p:sp>
    </p:spTree>
    <p:extLst>
      <p:ext uri="{BB962C8B-B14F-4D97-AF65-F5344CB8AC3E}">
        <p14:creationId xmlns:p14="http://schemas.microsoft.com/office/powerpoint/2010/main" val="55184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67704" y="376394"/>
            <a:ext cx="10665883" cy="743204"/>
          </a:xfrm>
        </p:spPr>
        <p:txBody>
          <a:bodyPr>
            <a:no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Controversial issue: Ending medical treatment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Changes in Research Ethics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ekstvak 8"/>
          <p:cNvSpPr txBox="1"/>
          <p:nvPr/>
        </p:nvSpPr>
        <p:spPr>
          <a:xfrm>
            <a:off x="412130" y="1587753"/>
            <a:ext cx="6577145" cy="3477875"/>
          </a:xfrm>
          <a:prstGeom prst="rect">
            <a:avLst/>
          </a:prstGeom>
          <a:noFill/>
        </p:spPr>
        <p:txBody>
          <a:bodyPr wrap="square" rtlCol="0">
            <a:spAutoFit/>
          </a:bodyPr>
          <a:lstStyle/>
          <a:p>
            <a:r>
              <a:rPr lang="en-GB" sz="2000" dirty="0" smtClean="0">
                <a:latin typeface="+mj-lt"/>
              </a:rPr>
              <a:t>Modern technology has complicated the application of the Beneficence principle. </a:t>
            </a:r>
          </a:p>
          <a:p>
            <a:pPr marL="625475" lvl="1" indent="-342900">
              <a:buFont typeface="Arial" panose="020B0604020202020204" pitchFamily="34" charset="0"/>
              <a:buChar char="•"/>
            </a:pPr>
            <a:r>
              <a:rPr lang="en-GB" sz="2000" dirty="0" smtClean="0">
                <a:latin typeface="+mj-lt"/>
              </a:rPr>
              <a:t>up to what point do you use technology (e.g. a ventilator) to keep a very ill patient alive who has massive brain damage or even no brain function left. </a:t>
            </a:r>
          </a:p>
          <a:p>
            <a:pPr marL="625475" lvl="1" indent="-342900">
              <a:buFont typeface="Arial" panose="020B0604020202020204" pitchFamily="34" charset="0"/>
              <a:buChar char="•"/>
            </a:pPr>
            <a:r>
              <a:rPr lang="en-GB" sz="2000" dirty="0" smtClean="0">
                <a:latin typeface="+mj-lt"/>
              </a:rPr>
              <a:t>In some situations, it is technically possible to continue ventilating the patient for a very long time, causing the heart to continue pumping and to keep ‘the body’ alive. </a:t>
            </a:r>
          </a:p>
          <a:p>
            <a:pPr marL="625475" lvl="1" indent="-342900">
              <a:buFont typeface="Arial" panose="020B0604020202020204" pitchFamily="34" charset="0"/>
              <a:buChar char="•"/>
            </a:pPr>
            <a:r>
              <a:rPr lang="en-GB" sz="2000" dirty="0" smtClean="0">
                <a:latin typeface="+mj-lt"/>
              </a:rPr>
              <a:t>The traditional criterion for death is ‘the irreparable cessation of heartbeat, respiration and blood pressure’. </a:t>
            </a:r>
          </a:p>
          <a:p>
            <a:pPr marL="625475" lvl="1" indent="-342900">
              <a:buFont typeface="Arial" panose="020B0604020202020204" pitchFamily="34" charset="0"/>
              <a:buChar char="•"/>
            </a:pPr>
            <a:r>
              <a:rPr lang="en-GB" sz="2000" dirty="0" smtClean="0">
                <a:latin typeface="+mj-lt"/>
              </a:rPr>
              <a:t>These days, brain death is often considered death. </a:t>
            </a:r>
          </a:p>
        </p:txBody>
      </p:sp>
      <p:pic>
        <p:nvPicPr>
          <p:cNvPr id="3" name="Afbeelding 2"/>
          <p:cNvPicPr>
            <a:picLocks noChangeAspect="1"/>
          </p:cNvPicPr>
          <p:nvPr/>
        </p:nvPicPr>
        <p:blipFill>
          <a:blip r:embed="rId2"/>
          <a:stretch>
            <a:fillRect/>
          </a:stretch>
        </p:blipFill>
        <p:spPr>
          <a:xfrm>
            <a:off x="7289359" y="2254638"/>
            <a:ext cx="4457700" cy="2771775"/>
          </a:xfrm>
          <a:prstGeom prst="rect">
            <a:avLst/>
          </a:prstGeom>
        </p:spPr>
      </p:pic>
    </p:spTree>
    <p:extLst>
      <p:ext uri="{BB962C8B-B14F-4D97-AF65-F5344CB8AC3E}">
        <p14:creationId xmlns:p14="http://schemas.microsoft.com/office/powerpoint/2010/main" val="1890473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73287"/>
            <a:ext cx="10665883" cy="722411"/>
          </a:xfrm>
        </p:spPr>
        <p:txBody>
          <a:bodyPr>
            <a:no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Controversial issue: Euthanasia</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Changes in Research Ethics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ekstvak 8"/>
          <p:cNvSpPr txBox="1"/>
          <p:nvPr/>
        </p:nvSpPr>
        <p:spPr>
          <a:xfrm>
            <a:off x="476249" y="1420505"/>
            <a:ext cx="10665883" cy="707886"/>
          </a:xfrm>
          <a:prstGeom prst="rect">
            <a:avLst/>
          </a:prstGeom>
          <a:noFill/>
        </p:spPr>
        <p:txBody>
          <a:bodyPr wrap="square" rtlCol="0">
            <a:spAutoFit/>
          </a:bodyPr>
          <a:lstStyle/>
          <a:p>
            <a:pPr algn="ctr"/>
            <a:r>
              <a:rPr lang="en-GB" sz="2000" dirty="0" smtClean="0">
                <a:latin typeface="+mj-lt"/>
              </a:rPr>
              <a:t>Due to modern healthcare, people sometimes get very diseased and demented. They can suffer a lot. Often, such persons want to die, but are not able to accomplish this themselves. </a:t>
            </a:r>
          </a:p>
        </p:txBody>
      </p:sp>
      <p:sp>
        <p:nvSpPr>
          <p:cNvPr id="3" name="Rechthoek 2"/>
          <p:cNvSpPr/>
          <p:nvPr/>
        </p:nvSpPr>
        <p:spPr>
          <a:xfrm>
            <a:off x="3217854" y="2248360"/>
            <a:ext cx="5015476" cy="400110"/>
          </a:xfrm>
          <a:prstGeom prst="rect">
            <a:avLst/>
          </a:prstGeom>
          <a:solidFill>
            <a:schemeClr val="bg2"/>
          </a:solidFill>
          <a:ln>
            <a:solidFill>
              <a:srgbClr val="7030A0"/>
            </a:solidFill>
          </a:ln>
        </p:spPr>
        <p:txBody>
          <a:bodyPr wrap="square" rtlCol="0">
            <a:spAutoFit/>
          </a:bodyPr>
          <a:lstStyle/>
          <a:p>
            <a:pPr algn="ctr"/>
            <a:r>
              <a:rPr lang="en-GB" sz="2000" dirty="0">
                <a:latin typeface="+mj-lt"/>
              </a:rPr>
              <a:t>Is it ever allowed to help such a person dying ? </a:t>
            </a:r>
          </a:p>
        </p:txBody>
      </p:sp>
      <p:grpSp>
        <p:nvGrpSpPr>
          <p:cNvPr id="4" name="Groep 3"/>
          <p:cNvGrpSpPr/>
          <p:nvPr/>
        </p:nvGrpSpPr>
        <p:grpSpPr>
          <a:xfrm>
            <a:off x="626519" y="2912467"/>
            <a:ext cx="10646225" cy="1323439"/>
            <a:chOff x="626519" y="2912467"/>
            <a:chExt cx="10646225" cy="1323439"/>
          </a:xfrm>
        </p:grpSpPr>
        <p:sp>
          <p:nvSpPr>
            <p:cNvPr id="10" name="Tekstvak 9"/>
            <p:cNvSpPr txBox="1"/>
            <p:nvPr/>
          </p:nvSpPr>
          <p:spPr>
            <a:xfrm>
              <a:off x="626519" y="2912467"/>
              <a:ext cx="5182671" cy="1323439"/>
            </a:xfrm>
            <a:prstGeom prst="rect">
              <a:avLst/>
            </a:prstGeom>
            <a:noFill/>
          </p:spPr>
          <p:txBody>
            <a:bodyPr wrap="square" rtlCol="0">
              <a:spAutoFit/>
            </a:bodyPr>
            <a:lstStyle/>
            <a:p>
              <a:r>
                <a:rPr lang="en-GB" sz="2000" dirty="0" smtClean="0">
                  <a:latin typeface="+mj-lt"/>
                </a:rPr>
                <a:t>Passively (letting a patient die): </a:t>
              </a:r>
            </a:p>
            <a:p>
              <a:pPr marL="342900" indent="-342900">
                <a:buFont typeface="Arial" panose="020B0604020202020204" pitchFamily="34" charset="0"/>
                <a:buChar char="•"/>
              </a:pPr>
              <a:r>
                <a:rPr lang="en-GB" sz="2000" dirty="0" smtClean="0">
                  <a:latin typeface="+mj-lt"/>
                </a:rPr>
                <a:t>withdrawing life support (e.g. ventilation, intravenous feeding, medical drugs)</a:t>
              </a:r>
            </a:p>
            <a:p>
              <a:endParaRPr lang="en-GB" sz="2000" dirty="0" smtClean="0">
                <a:latin typeface="+mj-lt"/>
              </a:endParaRPr>
            </a:p>
          </p:txBody>
        </p:sp>
        <p:sp>
          <p:nvSpPr>
            <p:cNvPr id="12" name="Tekstvak 11"/>
            <p:cNvSpPr txBox="1"/>
            <p:nvPr/>
          </p:nvSpPr>
          <p:spPr>
            <a:xfrm>
              <a:off x="6090073" y="2961517"/>
              <a:ext cx="5182671" cy="1015663"/>
            </a:xfrm>
            <a:prstGeom prst="rect">
              <a:avLst/>
            </a:prstGeom>
            <a:noFill/>
          </p:spPr>
          <p:txBody>
            <a:bodyPr wrap="square" rtlCol="0">
              <a:spAutoFit/>
            </a:bodyPr>
            <a:lstStyle/>
            <a:p>
              <a:r>
                <a:rPr lang="en-GB" sz="2000" dirty="0" smtClean="0">
                  <a:latin typeface="+mj-lt"/>
                </a:rPr>
                <a:t>Actively (helping a patient to die): </a:t>
              </a:r>
            </a:p>
            <a:p>
              <a:pPr marL="342900" indent="-342900">
                <a:buFont typeface="Arial" panose="020B0604020202020204" pitchFamily="34" charset="0"/>
                <a:buChar char="•"/>
              </a:pPr>
              <a:r>
                <a:rPr lang="en-GB" sz="2000" dirty="0" smtClean="0">
                  <a:latin typeface="+mj-lt"/>
                </a:rPr>
                <a:t>giving a deadly injection or potion</a:t>
              </a:r>
            </a:p>
            <a:p>
              <a:endParaRPr lang="en-GB" sz="2000" dirty="0" smtClean="0">
                <a:latin typeface="+mj-lt"/>
              </a:endParaRPr>
            </a:p>
          </p:txBody>
        </p:sp>
      </p:grpSp>
      <p:sp>
        <p:nvSpPr>
          <p:cNvPr id="13" name="Tekstvak 12"/>
          <p:cNvSpPr txBox="1"/>
          <p:nvPr/>
        </p:nvSpPr>
        <p:spPr>
          <a:xfrm>
            <a:off x="589884" y="4090172"/>
            <a:ext cx="10438611" cy="400110"/>
          </a:xfrm>
          <a:prstGeom prst="rect">
            <a:avLst/>
          </a:prstGeom>
          <a:noFill/>
        </p:spPr>
        <p:txBody>
          <a:bodyPr wrap="square" rtlCol="0">
            <a:spAutoFit/>
          </a:bodyPr>
          <a:lstStyle/>
          <a:p>
            <a:pPr algn="ctr"/>
            <a:r>
              <a:rPr lang="en-GB" sz="2000" dirty="0" smtClean="0">
                <a:latin typeface="+mj-lt"/>
              </a:rPr>
              <a:t>If the answer is yes, under what conditions would that be? </a:t>
            </a:r>
          </a:p>
        </p:txBody>
      </p:sp>
      <p:sp>
        <p:nvSpPr>
          <p:cNvPr id="15" name="Tekstvak 14"/>
          <p:cNvSpPr txBox="1"/>
          <p:nvPr/>
        </p:nvSpPr>
        <p:spPr>
          <a:xfrm>
            <a:off x="626519" y="4715089"/>
            <a:ext cx="10438611" cy="1015663"/>
          </a:xfrm>
          <a:prstGeom prst="rect">
            <a:avLst/>
          </a:prstGeom>
          <a:noFill/>
        </p:spPr>
        <p:txBody>
          <a:bodyPr wrap="square" rtlCol="0">
            <a:spAutoFit/>
          </a:bodyPr>
          <a:lstStyle/>
          <a:p>
            <a:pPr algn="ctr"/>
            <a:r>
              <a:rPr lang="en-GB" sz="2000" dirty="0" smtClean="0">
                <a:latin typeface="+mj-lt"/>
              </a:rPr>
              <a:t>Strict conditions in the Netherlands for active euthanasia include: </a:t>
            </a:r>
          </a:p>
          <a:p>
            <a:pPr algn="ctr"/>
            <a:r>
              <a:rPr lang="en-GB" sz="2000" dirty="0" smtClean="0">
                <a:latin typeface="+mj-lt"/>
              </a:rPr>
              <a:t>it should be requested repeatedly by the patient, unbearable suffering without end, two medical doctors, …</a:t>
            </a:r>
          </a:p>
        </p:txBody>
      </p:sp>
      <p:sp>
        <p:nvSpPr>
          <p:cNvPr id="17" name="Tekstvak 16"/>
          <p:cNvSpPr txBox="1"/>
          <p:nvPr/>
        </p:nvSpPr>
        <p:spPr>
          <a:xfrm>
            <a:off x="180818" y="5850312"/>
            <a:ext cx="11818510" cy="400110"/>
          </a:xfrm>
          <a:prstGeom prst="rect">
            <a:avLst/>
          </a:prstGeom>
          <a:noFill/>
        </p:spPr>
        <p:txBody>
          <a:bodyPr wrap="square" rtlCol="0">
            <a:spAutoFit/>
          </a:bodyPr>
          <a:lstStyle/>
          <a:p>
            <a:pPr algn="ctr"/>
            <a:r>
              <a:rPr lang="en-GB" sz="2000" dirty="0" smtClean="0">
                <a:latin typeface="+mj-lt"/>
              </a:rPr>
              <a:t>How about giving a terminally ill patient a dose of pain-killing morphine, which can be expected to hasten death ? </a:t>
            </a:r>
          </a:p>
        </p:txBody>
      </p:sp>
    </p:spTree>
    <p:extLst>
      <p:ext uri="{BB962C8B-B14F-4D97-AF65-F5344CB8AC3E}">
        <p14:creationId xmlns:p14="http://schemas.microsoft.com/office/powerpoint/2010/main" val="178486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10642465"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Ethics for Clinical Engineering Professionals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9872133" y="6443133"/>
            <a:ext cx="23080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Intro Medical Ethics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Tekstvak 2"/>
          <p:cNvSpPr txBox="1"/>
          <p:nvPr/>
        </p:nvSpPr>
        <p:spPr>
          <a:xfrm>
            <a:off x="9026553" y="4950471"/>
            <a:ext cx="2846879" cy="1015663"/>
          </a:xfrm>
          <a:prstGeom prst="rect">
            <a:avLst/>
          </a:prstGeom>
          <a:solidFill>
            <a:schemeClr val="bg2"/>
          </a:solidFill>
          <a:ln>
            <a:solidFill>
              <a:srgbClr val="7030A0"/>
            </a:solidFill>
          </a:ln>
        </p:spPr>
        <p:txBody>
          <a:bodyPr wrap="square" rtlCol="0">
            <a:spAutoFit/>
          </a:bodyPr>
          <a:lstStyle/>
          <a:p>
            <a:pPr algn="ctr"/>
            <a:r>
              <a:rPr lang="en-GB" sz="2000" smtClean="0">
                <a:latin typeface="+mj-lt"/>
              </a:rPr>
              <a:t>“It </a:t>
            </a:r>
            <a:r>
              <a:rPr lang="en-GB" sz="2000" dirty="0" smtClean="0">
                <a:latin typeface="+mj-lt"/>
              </a:rPr>
              <a:t>is not ethical to allow clinical users to work with an unsafe </a:t>
            </a:r>
            <a:r>
              <a:rPr lang="en-GB" sz="2000" smtClean="0">
                <a:latin typeface="+mj-lt"/>
              </a:rPr>
              <a:t>device.”</a:t>
            </a:r>
            <a:endParaRPr lang="en-GB" sz="2000" dirty="0">
              <a:latin typeface="+mj-lt"/>
            </a:endParaRPr>
          </a:p>
        </p:txBody>
      </p:sp>
      <p:sp>
        <p:nvSpPr>
          <p:cNvPr id="4" name="Rechthoek 3"/>
          <p:cNvSpPr/>
          <p:nvPr/>
        </p:nvSpPr>
        <p:spPr>
          <a:xfrm>
            <a:off x="476249" y="2101183"/>
            <a:ext cx="8632282" cy="4093428"/>
          </a:xfrm>
          <a:prstGeom prst="rect">
            <a:avLst/>
          </a:prstGeom>
        </p:spPr>
        <p:txBody>
          <a:bodyPr wrap="square">
            <a:spAutoFit/>
          </a:bodyPr>
          <a:lstStyle/>
          <a:p>
            <a:r>
              <a:rPr lang="en-GB" sz="2000" dirty="0" smtClean="0">
                <a:latin typeface="+mj-lt"/>
              </a:rPr>
              <a:t>The </a:t>
            </a:r>
            <a:r>
              <a:rPr lang="en-GB" sz="2000" dirty="0">
                <a:latin typeface="+mj-lt"/>
              </a:rPr>
              <a:t>American College of Clinical Engineering (ACCE) </a:t>
            </a:r>
            <a:r>
              <a:rPr lang="en-GB" sz="2000" dirty="0" smtClean="0">
                <a:latin typeface="+mj-lt"/>
              </a:rPr>
              <a:t>defines a clinical engineer as “</a:t>
            </a:r>
            <a:r>
              <a:rPr lang="en-GB" sz="2000" dirty="0">
                <a:latin typeface="+mj-lt"/>
              </a:rPr>
              <a:t>A professional who supports and advances patient care by applying engineering </a:t>
            </a:r>
            <a:r>
              <a:rPr lang="en-GB" sz="2000" dirty="0" smtClean="0">
                <a:latin typeface="+mj-lt"/>
              </a:rPr>
              <a:t>and management </a:t>
            </a:r>
            <a:r>
              <a:rPr lang="en-GB" sz="2000" dirty="0">
                <a:latin typeface="+mj-lt"/>
              </a:rPr>
              <a:t>skills to health care technology</a:t>
            </a:r>
            <a:r>
              <a:rPr lang="en-GB" sz="2000" dirty="0" smtClean="0">
                <a:latin typeface="+mj-lt"/>
              </a:rPr>
              <a:t>.”</a:t>
            </a:r>
          </a:p>
          <a:p>
            <a:endParaRPr lang="en-GB" sz="1050" dirty="0">
              <a:latin typeface="+mj-lt"/>
            </a:endParaRPr>
          </a:p>
          <a:p>
            <a:r>
              <a:rPr lang="en-GB" sz="2000" dirty="0">
                <a:latin typeface="+mj-lt"/>
              </a:rPr>
              <a:t>ACCE amplifies this definition in its seven-point code of ethics, as follows:</a:t>
            </a:r>
          </a:p>
          <a:p>
            <a:pPr marL="2171700" lvl="4" indent="-342900">
              <a:buFont typeface="+mj-lt"/>
              <a:buAutoNum type="arabicPeriod"/>
            </a:pPr>
            <a:r>
              <a:rPr lang="en-GB" sz="2000" b="1" dirty="0" smtClean="0">
                <a:solidFill>
                  <a:srgbClr val="7030A0"/>
                </a:solidFill>
                <a:latin typeface="+mj-lt"/>
              </a:rPr>
              <a:t>Prevention </a:t>
            </a:r>
            <a:r>
              <a:rPr lang="en-GB" sz="2000" b="1" dirty="0">
                <a:solidFill>
                  <a:srgbClr val="7030A0"/>
                </a:solidFill>
                <a:latin typeface="+mj-lt"/>
              </a:rPr>
              <a:t>of injury </a:t>
            </a:r>
            <a:r>
              <a:rPr lang="en-GB" sz="2000" dirty="0">
                <a:latin typeface="+mj-lt"/>
              </a:rPr>
              <a:t>in the clinical environment</a:t>
            </a:r>
          </a:p>
          <a:p>
            <a:pPr marL="2171700" lvl="4" indent="-342900">
              <a:buFont typeface="+mj-lt"/>
              <a:buAutoNum type="arabicPeriod"/>
            </a:pPr>
            <a:r>
              <a:rPr lang="en-GB" sz="2000" b="1" dirty="0" smtClean="0">
                <a:solidFill>
                  <a:srgbClr val="7030A0"/>
                </a:solidFill>
                <a:latin typeface="+mj-lt"/>
              </a:rPr>
              <a:t>Accurate </a:t>
            </a:r>
            <a:r>
              <a:rPr lang="en-GB" sz="2000" b="1" dirty="0">
                <a:solidFill>
                  <a:srgbClr val="7030A0"/>
                </a:solidFill>
                <a:latin typeface="+mj-lt"/>
              </a:rPr>
              <a:t>representation</a:t>
            </a:r>
            <a:r>
              <a:rPr lang="en-GB" sz="2000" dirty="0">
                <a:latin typeface="+mj-lt"/>
              </a:rPr>
              <a:t> of the clinical engineer’s knowledge, level of </a:t>
            </a:r>
            <a:r>
              <a:rPr lang="en-GB" sz="2000" dirty="0" smtClean="0">
                <a:latin typeface="+mj-lt"/>
              </a:rPr>
              <a:t>responsibility, education</a:t>
            </a:r>
            <a:r>
              <a:rPr lang="en-GB" sz="2000" dirty="0">
                <a:latin typeface="+mj-lt"/>
              </a:rPr>
              <a:t>, authority and experience</a:t>
            </a:r>
          </a:p>
          <a:p>
            <a:pPr marL="2171700" lvl="4" indent="-342900">
              <a:buFont typeface="+mj-lt"/>
              <a:buAutoNum type="arabicPeriod"/>
            </a:pPr>
            <a:r>
              <a:rPr lang="en-GB" sz="2000" dirty="0" smtClean="0">
                <a:latin typeface="+mj-lt"/>
              </a:rPr>
              <a:t>Revelation </a:t>
            </a:r>
            <a:r>
              <a:rPr lang="en-GB" sz="2000" dirty="0">
                <a:latin typeface="+mj-lt"/>
              </a:rPr>
              <a:t>of </a:t>
            </a:r>
            <a:r>
              <a:rPr lang="en-GB" sz="2000" b="1" dirty="0">
                <a:solidFill>
                  <a:srgbClr val="7030A0"/>
                </a:solidFill>
                <a:latin typeface="+mj-lt"/>
              </a:rPr>
              <a:t>conflict of interest</a:t>
            </a:r>
          </a:p>
          <a:p>
            <a:pPr marL="2171700" lvl="4" indent="-342900">
              <a:buFont typeface="+mj-lt"/>
              <a:buAutoNum type="arabicPeriod"/>
            </a:pPr>
            <a:r>
              <a:rPr lang="en-GB" sz="2000" b="1" dirty="0" smtClean="0">
                <a:solidFill>
                  <a:srgbClr val="7030A0"/>
                </a:solidFill>
                <a:latin typeface="+mj-lt"/>
              </a:rPr>
              <a:t>Protection </a:t>
            </a:r>
            <a:r>
              <a:rPr lang="en-GB" sz="2000" b="1" dirty="0">
                <a:solidFill>
                  <a:srgbClr val="7030A0"/>
                </a:solidFill>
                <a:latin typeface="+mj-lt"/>
              </a:rPr>
              <a:t>of confidential information</a:t>
            </a:r>
          </a:p>
          <a:p>
            <a:pPr marL="2171700" lvl="4" indent="-342900">
              <a:buFont typeface="+mj-lt"/>
              <a:buAutoNum type="arabicPeriod"/>
            </a:pPr>
            <a:r>
              <a:rPr lang="en-GB" sz="2000" b="1" dirty="0" smtClean="0">
                <a:solidFill>
                  <a:srgbClr val="7030A0"/>
                </a:solidFill>
                <a:latin typeface="+mj-lt"/>
              </a:rPr>
              <a:t>Improvement </a:t>
            </a:r>
            <a:r>
              <a:rPr lang="en-GB" sz="2000" b="1" dirty="0">
                <a:solidFill>
                  <a:srgbClr val="7030A0"/>
                </a:solidFill>
                <a:latin typeface="+mj-lt"/>
              </a:rPr>
              <a:t>of patient care delivery</a:t>
            </a:r>
          </a:p>
          <a:p>
            <a:pPr marL="2171700" lvl="4" indent="-342900">
              <a:buFont typeface="+mj-lt"/>
              <a:buAutoNum type="arabicPeriod"/>
            </a:pPr>
            <a:r>
              <a:rPr lang="en-GB" sz="2000" b="1" dirty="0" smtClean="0">
                <a:solidFill>
                  <a:srgbClr val="7030A0"/>
                </a:solidFill>
                <a:latin typeface="+mj-lt"/>
              </a:rPr>
              <a:t>Cost </a:t>
            </a:r>
            <a:r>
              <a:rPr lang="en-GB" sz="2000" b="1" dirty="0">
                <a:solidFill>
                  <a:srgbClr val="7030A0"/>
                </a:solidFill>
                <a:latin typeface="+mj-lt"/>
              </a:rPr>
              <a:t>containment </a:t>
            </a:r>
            <a:r>
              <a:rPr lang="en-GB" sz="2000" dirty="0">
                <a:latin typeface="+mj-lt"/>
              </a:rPr>
              <a:t>by technology utilization</a:t>
            </a:r>
          </a:p>
          <a:p>
            <a:pPr marL="2171700" lvl="4" indent="-342900">
              <a:buFont typeface="+mj-lt"/>
              <a:buAutoNum type="arabicPeriod"/>
            </a:pPr>
            <a:r>
              <a:rPr lang="en-GB" sz="2000" b="1" dirty="0" smtClean="0">
                <a:solidFill>
                  <a:srgbClr val="7030A0"/>
                </a:solidFill>
                <a:latin typeface="+mj-lt"/>
              </a:rPr>
              <a:t>Promotion </a:t>
            </a:r>
            <a:r>
              <a:rPr lang="en-GB" sz="2000" b="1" dirty="0">
                <a:solidFill>
                  <a:srgbClr val="7030A0"/>
                </a:solidFill>
                <a:latin typeface="+mj-lt"/>
              </a:rPr>
              <a:t>of the profession </a:t>
            </a:r>
            <a:r>
              <a:rPr lang="en-GB" sz="2000" dirty="0">
                <a:latin typeface="+mj-lt"/>
              </a:rPr>
              <a:t>of clinical engineering</a:t>
            </a:r>
          </a:p>
        </p:txBody>
      </p:sp>
      <p:pic>
        <p:nvPicPr>
          <p:cNvPr id="5" name="Afbeelding 4"/>
          <p:cNvPicPr>
            <a:picLocks noChangeAspect="1"/>
          </p:cNvPicPr>
          <p:nvPr/>
        </p:nvPicPr>
        <p:blipFill>
          <a:blip r:embed="rId2"/>
          <a:stretch>
            <a:fillRect/>
          </a:stretch>
        </p:blipFill>
        <p:spPr>
          <a:xfrm>
            <a:off x="9625532" y="218725"/>
            <a:ext cx="2247900" cy="2933700"/>
          </a:xfrm>
          <a:prstGeom prst="rect">
            <a:avLst/>
          </a:prstGeom>
        </p:spPr>
      </p:pic>
      <p:sp>
        <p:nvSpPr>
          <p:cNvPr id="10" name="Tekstvak 9"/>
          <p:cNvSpPr txBox="1"/>
          <p:nvPr/>
        </p:nvSpPr>
        <p:spPr>
          <a:xfrm>
            <a:off x="467704" y="1331632"/>
            <a:ext cx="8504280" cy="707886"/>
          </a:xfrm>
          <a:prstGeom prst="rect">
            <a:avLst/>
          </a:prstGeom>
          <a:noFill/>
        </p:spPr>
        <p:txBody>
          <a:bodyPr wrap="square" rtlCol="0">
            <a:spAutoFit/>
          </a:bodyPr>
          <a:lstStyle/>
          <a:p>
            <a:r>
              <a:rPr lang="en-GB" sz="2000" dirty="0" smtClean="0">
                <a:latin typeface="+mj-lt"/>
              </a:rPr>
              <a:t>A lot of information can be found on the internet regarding Ethics for BioMedical Technologists and related professions. For example: </a:t>
            </a:r>
          </a:p>
        </p:txBody>
      </p:sp>
    </p:spTree>
    <p:extLst>
      <p:ext uri="{BB962C8B-B14F-4D97-AF65-F5344CB8AC3E}">
        <p14:creationId xmlns:p14="http://schemas.microsoft.com/office/powerpoint/2010/main" val="3100276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76249" y="1256812"/>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975224" y="2034960"/>
            <a:ext cx="2241551" cy="1473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pPr>
            <a:r>
              <a:rPr lang="en-US" sz="8800" b="1"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rPr>
              <a:t>END</a:t>
            </a:r>
            <a:endParaRPr lang="en-GB" sz="8800" b="1" spc="-50"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0" y="4267321"/>
            <a:ext cx="12192000" cy="646331"/>
          </a:xfrm>
          <a:prstGeom prst="rect">
            <a:avLst/>
          </a:prstGeom>
          <a:noFill/>
        </p:spPr>
        <p:txBody>
          <a:bodyPr wrap="square" rtlCol="0">
            <a:spAutoFit/>
          </a:bodyPr>
          <a:lstStyle/>
          <a:p>
            <a:pPr algn="ctr"/>
            <a:r>
              <a:rPr lang="en-US" dirty="0" smtClean="0"/>
              <a:t>The creation of this presentation was supported by a grant from THET: </a:t>
            </a:r>
          </a:p>
          <a:p>
            <a:pPr algn="ctr"/>
            <a:r>
              <a:rPr lang="en-US" dirty="0" smtClean="0"/>
              <a:t>see  </a:t>
            </a:r>
            <a:r>
              <a:rPr lang="en-US" dirty="0">
                <a:hlinkClick r:id="rId2"/>
              </a:rPr>
              <a:t>https://www.thet.org/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335" y="5024011"/>
            <a:ext cx="2555330" cy="1088369"/>
          </a:xfrm>
          <a:prstGeom prst="rect">
            <a:avLst/>
          </a:prstGeom>
        </p:spPr>
      </p:pic>
    </p:spTree>
    <p:extLst>
      <p:ext uri="{BB962C8B-B14F-4D97-AF65-F5344CB8AC3E}">
        <p14:creationId xmlns:p14="http://schemas.microsoft.com/office/powerpoint/2010/main" val="655407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50" y="440796"/>
            <a:ext cx="7007626"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What is (Medical) Ethics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9872133" y="6443133"/>
            <a:ext cx="23080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Intro Medical Ethics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Rechthoek 8"/>
          <p:cNvSpPr/>
          <p:nvPr/>
        </p:nvSpPr>
        <p:spPr>
          <a:xfrm>
            <a:off x="410582" y="1364474"/>
            <a:ext cx="7215839" cy="1938992"/>
          </a:xfrm>
          <a:prstGeom prst="rect">
            <a:avLst/>
          </a:prstGeom>
        </p:spPr>
        <p:txBody>
          <a:bodyPr wrap="square">
            <a:spAutoFit/>
          </a:bodyPr>
          <a:lstStyle/>
          <a:p>
            <a:pPr lvl="0"/>
            <a:r>
              <a:rPr lang="en-GB" sz="2000" b="1" dirty="0">
                <a:solidFill>
                  <a:srgbClr val="7030A0"/>
                </a:solidFill>
                <a:latin typeface="Calibri Light" panose="020F0302020204030204"/>
              </a:rPr>
              <a:t>Ethics</a:t>
            </a:r>
            <a:r>
              <a:rPr lang="en-GB" sz="2000" dirty="0">
                <a:solidFill>
                  <a:srgbClr val="000000"/>
                </a:solidFill>
                <a:latin typeface="Calibri Light" panose="020F0302020204030204"/>
              </a:rPr>
              <a:t> or </a:t>
            </a:r>
            <a:r>
              <a:rPr lang="en-GB" sz="2000" b="1" dirty="0">
                <a:solidFill>
                  <a:srgbClr val="7030A0"/>
                </a:solidFill>
                <a:latin typeface="Calibri Light" panose="020F0302020204030204"/>
              </a:rPr>
              <a:t>moral philosophy </a:t>
            </a:r>
            <a:r>
              <a:rPr lang="en-GB" sz="2000" dirty="0">
                <a:solidFill>
                  <a:srgbClr val="000000"/>
                </a:solidFill>
                <a:latin typeface="Calibri Light" panose="020F0302020204030204"/>
              </a:rPr>
              <a:t>is the branch of </a:t>
            </a:r>
            <a:r>
              <a:rPr lang="en-GB" sz="2000" b="1" dirty="0">
                <a:solidFill>
                  <a:srgbClr val="7030A0"/>
                </a:solidFill>
                <a:latin typeface="Calibri Light" panose="020F0302020204030204"/>
              </a:rPr>
              <a:t>philosophy</a:t>
            </a:r>
            <a:r>
              <a:rPr lang="en-GB" sz="2000" dirty="0">
                <a:solidFill>
                  <a:srgbClr val="000000"/>
                </a:solidFill>
                <a:latin typeface="Calibri Light" panose="020F0302020204030204"/>
              </a:rPr>
              <a:t> that </a:t>
            </a:r>
            <a:r>
              <a:rPr lang="en-GB" sz="2000" dirty="0" smtClean="0">
                <a:solidFill>
                  <a:srgbClr val="000000"/>
                </a:solidFill>
                <a:latin typeface="Calibri Light" panose="020F0302020204030204"/>
              </a:rPr>
              <a:t>deals with concepts </a:t>
            </a:r>
            <a:r>
              <a:rPr lang="en-GB" sz="2000" dirty="0">
                <a:solidFill>
                  <a:srgbClr val="000000"/>
                </a:solidFill>
                <a:latin typeface="Calibri Light" panose="020F0302020204030204"/>
              </a:rPr>
              <a:t>of </a:t>
            </a:r>
            <a:r>
              <a:rPr lang="en-GB" sz="2000" b="1" dirty="0">
                <a:solidFill>
                  <a:srgbClr val="7030A0"/>
                </a:solidFill>
                <a:latin typeface="Calibri Light" panose="020F0302020204030204"/>
              </a:rPr>
              <a:t>right </a:t>
            </a:r>
            <a:r>
              <a:rPr lang="en-GB" sz="2000" dirty="0">
                <a:solidFill>
                  <a:srgbClr val="000000"/>
                </a:solidFill>
                <a:latin typeface="Calibri Light" panose="020F0302020204030204"/>
              </a:rPr>
              <a:t>and</a:t>
            </a:r>
            <a:r>
              <a:rPr lang="en-GB" sz="2000" b="1" dirty="0">
                <a:solidFill>
                  <a:srgbClr val="7030A0"/>
                </a:solidFill>
                <a:latin typeface="Calibri Light" panose="020F0302020204030204"/>
              </a:rPr>
              <a:t> wrong </a:t>
            </a:r>
            <a:r>
              <a:rPr lang="en-GB" sz="2000" dirty="0">
                <a:solidFill>
                  <a:srgbClr val="000000"/>
                </a:solidFill>
                <a:latin typeface="Calibri Light" panose="020F0302020204030204"/>
              </a:rPr>
              <a:t>conduct. It investigates the questions "What is the best way for people to live?" and "What actions are right or wrong in particular circumstances?"  Ethics seeks to </a:t>
            </a:r>
            <a:r>
              <a:rPr lang="en-GB" sz="2000" dirty="0" smtClean="0">
                <a:solidFill>
                  <a:srgbClr val="000000"/>
                </a:solidFill>
                <a:latin typeface="Calibri Light" panose="020F0302020204030204"/>
              </a:rPr>
              <a:t>define </a:t>
            </a:r>
            <a:r>
              <a:rPr lang="en-GB" sz="2000" dirty="0">
                <a:solidFill>
                  <a:srgbClr val="000000"/>
                </a:solidFill>
                <a:latin typeface="Calibri Light" panose="020F0302020204030204"/>
              </a:rPr>
              <a:t>concepts such as good and evil, right and wrong, virtue and vice, justice and crime. </a:t>
            </a:r>
          </a:p>
        </p:txBody>
      </p:sp>
      <p:pic>
        <p:nvPicPr>
          <p:cNvPr id="12" name="Afbeelding 11"/>
          <p:cNvPicPr>
            <a:picLocks noChangeAspect="1"/>
          </p:cNvPicPr>
          <p:nvPr/>
        </p:nvPicPr>
        <p:blipFill rotWithShape="1">
          <a:blip r:embed="rId2"/>
          <a:srcRect l="14199" r="1" b="6618"/>
          <a:stretch/>
        </p:blipFill>
        <p:spPr>
          <a:xfrm>
            <a:off x="8191685" y="0"/>
            <a:ext cx="3988461" cy="6179770"/>
          </a:xfrm>
          <a:prstGeom prst="rect">
            <a:avLst/>
          </a:prstGeom>
        </p:spPr>
      </p:pic>
      <p:grpSp>
        <p:nvGrpSpPr>
          <p:cNvPr id="3" name="Groep 2"/>
          <p:cNvGrpSpPr/>
          <p:nvPr/>
        </p:nvGrpSpPr>
        <p:grpSpPr>
          <a:xfrm>
            <a:off x="410582" y="3409814"/>
            <a:ext cx="7294850" cy="2916948"/>
            <a:chOff x="410582" y="3409814"/>
            <a:chExt cx="7294850" cy="2916948"/>
          </a:xfrm>
        </p:grpSpPr>
        <p:sp>
          <p:nvSpPr>
            <p:cNvPr id="8" name="Rechthoek 7"/>
            <p:cNvSpPr/>
            <p:nvPr/>
          </p:nvSpPr>
          <p:spPr>
            <a:xfrm>
              <a:off x="467704" y="4322549"/>
              <a:ext cx="7101597" cy="707886"/>
            </a:xfrm>
            <a:prstGeom prst="rect">
              <a:avLst/>
            </a:prstGeom>
            <a:solidFill>
              <a:schemeClr val="bg2"/>
            </a:solidFill>
            <a:ln>
              <a:solidFill>
                <a:srgbClr val="7030A0"/>
              </a:solidFill>
            </a:ln>
          </p:spPr>
          <p:txBody>
            <a:bodyPr wrap="square">
              <a:spAutoFit/>
            </a:bodyPr>
            <a:lstStyle/>
            <a:p>
              <a:pPr algn="ctr"/>
              <a:r>
                <a:rPr lang="en-GB" sz="2000" b="1" dirty="0">
                  <a:solidFill>
                    <a:srgbClr val="7030A0"/>
                  </a:solidFill>
                  <a:latin typeface="+mj-lt"/>
                </a:rPr>
                <a:t>Medical ethics </a:t>
              </a:r>
              <a:r>
                <a:rPr lang="en-GB" sz="2000" dirty="0">
                  <a:latin typeface="+mj-lt"/>
                </a:rPr>
                <a:t>is a system of </a:t>
              </a:r>
              <a:r>
                <a:rPr lang="en-GB" sz="2000" b="1" dirty="0">
                  <a:solidFill>
                    <a:srgbClr val="7030A0"/>
                  </a:solidFill>
                  <a:latin typeface="+mj-lt"/>
                </a:rPr>
                <a:t>moral principles </a:t>
              </a:r>
              <a:r>
                <a:rPr lang="en-GB" sz="2000" dirty="0">
                  <a:latin typeface="+mj-lt"/>
                </a:rPr>
                <a:t>that apply </a:t>
              </a:r>
              <a:endParaRPr lang="en-GB" sz="2000" dirty="0" smtClean="0">
                <a:latin typeface="+mj-lt"/>
              </a:endParaRPr>
            </a:p>
            <a:p>
              <a:pPr algn="ctr"/>
              <a:r>
                <a:rPr lang="en-GB" sz="2000" dirty="0" smtClean="0">
                  <a:latin typeface="+mj-lt"/>
                </a:rPr>
                <a:t>values </a:t>
              </a:r>
              <a:r>
                <a:rPr lang="en-GB" sz="2000" dirty="0">
                  <a:latin typeface="+mj-lt"/>
                </a:rPr>
                <a:t>and judgments to the practice </a:t>
              </a:r>
              <a:r>
                <a:rPr lang="en-GB" sz="2000">
                  <a:latin typeface="+mj-lt"/>
                </a:rPr>
                <a:t>of </a:t>
              </a:r>
              <a:r>
                <a:rPr lang="en-GB" sz="2000" smtClean="0">
                  <a:latin typeface="+mj-lt"/>
                </a:rPr>
                <a:t>medicine.</a:t>
              </a:r>
              <a:endParaRPr lang="en-GB" sz="2000" dirty="0">
                <a:latin typeface="+mj-lt"/>
              </a:endParaRPr>
            </a:p>
          </p:txBody>
        </p:sp>
        <p:sp>
          <p:nvSpPr>
            <p:cNvPr id="16" name="Rechthoek 15"/>
            <p:cNvSpPr/>
            <p:nvPr/>
          </p:nvSpPr>
          <p:spPr>
            <a:xfrm>
              <a:off x="467702" y="5157101"/>
              <a:ext cx="7101597" cy="707886"/>
            </a:xfrm>
            <a:prstGeom prst="rect">
              <a:avLst/>
            </a:prstGeom>
            <a:solidFill>
              <a:schemeClr val="bg2"/>
            </a:solidFill>
            <a:ln>
              <a:solidFill>
                <a:srgbClr val="7030A0"/>
              </a:solidFill>
            </a:ln>
          </p:spPr>
          <p:txBody>
            <a:bodyPr wrap="square">
              <a:spAutoFit/>
            </a:bodyPr>
            <a:lstStyle/>
            <a:p>
              <a:pPr algn="ctr"/>
              <a:r>
                <a:rPr lang="en-GB" sz="2000" b="1" dirty="0" smtClean="0">
                  <a:solidFill>
                    <a:srgbClr val="7030A0"/>
                  </a:solidFill>
                  <a:latin typeface="+mj-lt"/>
                </a:rPr>
                <a:t>Bio ethics </a:t>
              </a:r>
              <a:r>
                <a:rPr lang="en-GB" sz="2000" dirty="0" smtClean="0">
                  <a:latin typeface="+mj-lt"/>
                </a:rPr>
                <a:t>is </a:t>
              </a:r>
              <a:r>
                <a:rPr lang="en-GB" sz="2000" dirty="0">
                  <a:latin typeface="+mj-lt"/>
                </a:rPr>
                <a:t>the philosophical study of the ethical controversies brought about by advances in biology and medicine. </a:t>
              </a:r>
            </a:p>
          </p:txBody>
        </p:sp>
        <p:sp>
          <p:nvSpPr>
            <p:cNvPr id="13" name="Tekstvak 12"/>
            <p:cNvSpPr txBox="1"/>
            <p:nvPr/>
          </p:nvSpPr>
          <p:spPr>
            <a:xfrm>
              <a:off x="3225545" y="5926652"/>
              <a:ext cx="4462953" cy="400110"/>
            </a:xfrm>
            <a:prstGeom prst="rect">
              <a:avLst/>
            </a:prstGeom>
            <a:noFill/>
          </p:spPr>
          <p:txBody>
            <a:bodyPr wrap="none" rtlCol="0">
              <a:spAutoFit/>
            </a:bodyPr>
            <a:lstStyle/>
            <a:p>
              <a:r>
                <a:rPr lang="en-GB" sz="2000" dirty="0" smtClean="0">
                  <a:solidFill>
                    <a:srgbClr val="000000"/>
                  </a:solidFill>
                  <a:latin typeface="Calibri Light" panose="020F0302020204030204"/>
                </a:rPr>
                <a:t>… there </a:t>
              </a:r>
              <a:r>
                <a:rPr lang="en-GB" sz="2000" dirty="0">
                  <a:solidFill>
                    <a:srgbClr val="000000"/>
                  </a:solidFill>
                  <a:latin typeface="Calibri Light" panose="020F0302020204030204"/>
                </a:rPr>
                <a:t>are many alternative definitions…</a:t>
              </a:r>
            </a:p>
          </p:txBody>
        </p:sp>
        <p:sp>
          <p:nvSpPr>
            <p:cNvPr id="15" name="Rechthoek 14"/>
            <p:cNvSpPr/>
            <p:nvPr/>
          </p:nvSpPr>
          <p:spPr>
            <a:xfrm>
              <a:off x="410582" y="3409814"/>
              <a:ext cx="7294850" cy="707886"/>
            </a:xfrm>
            <a:prstGeom prst="rect">
              <a:avLst/>
            </a:prstGeom>
          </p:spPr>
          <p:txBody>
            <a:bodyPr wrap="square">
              <a:spAutoFit/>
            </a:bodyPr>
            <a:lstStyle/>
            <a:p>
              <a:pPr lvl="0"/>
              <a:r>
                <a:rPr lang="en-GB" sz="2000" b="1" dirty="0">
                  <a:solidFill>
                    <a:srgbClr val="7030A0"/>
                  </a:solidFill>
                  <a:latin typeface="Calibri Light" panose="020F0302020204030204"/>
                </a:rPr>
                <a:t>Ethics</a:t>
              </a:r>
              <a:r>
                <a:rPr lang="en-GB" sz="2000" dirty="0">
                  <a:solidFill>
                    <a:srgbClr val="000000"/>
                  </a:solidFill>
                  <a:latin typeface="Calibri Light" panose="020F0302020204030204"/>
                </a:rPr>
                <a:t> </a:t>
              </a:r>
              <a:r>
                <a:rPr lang="en-GB" sz="2000" dirty="0" smtClean="0">
                  <a:solidFill>
                    <a:srgbClr val="000000"/>
                  </a:solidFill>
                  <a:latin typeface="Calibri Light" panose="020F0302020204030204"/>
                </a:rPr>
                <a:t>guides (professional) behaviour in case there are no regulations or standards.</a:t>
              </a:r>
              <a:endParaRPr lang="en-GB" sz="2000" dirty="0">
                <a:solidFill>
                  <a:srgbClr val="000000"/>
                </a:solidFill>
                <a:latin typeface="Calibri Light" panose="020F0302020204030204"/>
              </a:endParaRPr>
            </a:p>
          </p:txBody>
        </p:sp>
      </p:grpSp>
    </p:spTree>
    <p:extLst>
      <p:ext uri="{BB962C8B-B14F-4D97-AF65-F5344CB8AC3E}">
        <p14:creationId xmlns:p14="http://schemas.microsoft.com/office/powerpoint/2010/main" val="133795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8176683"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Moral principles in Biomedical Ethics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9872133" y="6443133"/>
            <a:ext cx="23080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Intro Medical Ethics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Rechthoek 2"/>
          <p:cNvSpPr/>
          <p:nvPr/>
        </p:nvSpPr>
        <p:spPr>
          <a:xfrm>
            <a:off x="412011" y="1346500"/>
            <a:ext cx="11271989" cy="2408352"/>
          </a:xfrm>
          <a:prstGeom prst="rect">
            <a:avLst/>
          </a:prstGeom>
        </p:spPr>
        <p:txBody>
          <a:bodyPr wrap="square">
            <a:spAutoFit/>
          </a:bodyPr>
          <a:lstStyle/>
          <a:p>
            <a:r>
              <a:rPr lang="en-GB" sz="2000" dirty="0" smtClean="0">
                <a:latin typeface="+mj-lt"/>
              </a:rPr>
              <a:t>A </a:t>
            </a:r>
            <a:r>
              <a:rPr lang="en-GB" sz="2000" dirty="0">
                <a:latin typeface="+mj-lt"/>
              </a:rPr>
              <a:t>common framework used in the analysis of medical ethics is the "</a:t>
            </a:r>
            <a:r>
              <a:rPr lang="en-GB" sz="2000" b="1" dirty="0">
                <a:solidFill>
                  <a:srgbClr val="7030A0"/>
                </a:solidFill>
                <a:latin typeface="+mj-lt"/>
              </a:rPr>
              <a:t>four principles</a:t>
            </a:r>
            <a:r>
              <a:rPr lang="en-GB" sz="2000" dirty="0">
                <a:latin typeface="+mj-lt"/>
              </a:rPr>
              <a:t>" </a:t>
            </a:r>
            <a:r>
              <a:rPr lang="en-GB" sz="2000" dirty="0" smtClean="0">
                <a:latin typeface="+mj-lt"/>
              </a:rPr>
              <a:t>approach. </a:t>
            </a:r>
          </a:p>
          <a:p>
            <a:r>
              <a:rPr lang="en-GB" sz="2000" dirty="0" smtClean="0">
                <a:latin typeface="+mj-lt"/>
              </a:rPr>
              <a:t>It </a:t>
            </a:r>
            <a:r>
              <a:rPr lang="en-GB" sz="2000" dirty="0">
                <a:latin typeface="+mj-lt"/>
              </a:rPr>
              <a:t>recognizes four basic moral principles, which are to be judged and </a:t>
            </a:r>
            <a:r>
              <a:rPr lang="en-GB" sz="2000" b="1" dirty="0">
                <a:solidFill>
                  <a:srgbClr val="7030A0"/>
                </a:solidFill>
                <a:latin typeface="+mj-lt"/>
              </a:rPr>
              <a:t>weighed against each other</a:t>
            </a:r>
            <a:r>
              <a:rPr lang="en-GB" sz="2000" dirty="0">
                <a:latin typeface="+mj-lt"/>
              </a:rPr>
              <a:t>, </a:t>
            </a:r>
            <a:r>
              <a:rPr lang="en-GB" sz="2000" dirty="0" smtClean="0">
                <a:latin typeface="+mj-lt"/>
              </a:rPr>
              <a:t>depending on the precise case. </a:t>
            </a:r>
            <a:r>
              <a:rPr lang="en-GB" sz="2000" dirty="0">
                <a:latin typeface="+mj-lt"/>
              </a:rPr>
              <a:t>The four principles are</a:t>
            </a:r>
            <a:r>
              <a:rPr lang="en-GB" sz="2000" dirty="0" smtClean="0">
                <a:latin typeface="+mj-lt"/>
              </a:rPr>
              <a:t>:</a:t>
            </a:r>
          </a:p>
          <a:p>
            <a:endParaRPr lang="en-GB" sz="1050" dirty="0">
              <a:latin typeface="+mj-lt"/>
            </a:endParaRPr>
          </a:p>
          <a:p>
            <a:pPr marL="742950" lvl="1" indent="-285750">
              <a:buFont typeface="Arial" panose="020B0604020202020204" pitchFamily="34" charset="0"/>
              <a:buChar char="•"/>
            </a:pPr>
            <a:r>
              <a:rPr lang="en-GB" sz="2000" b="1" dirty="0" smtClean="0">
                <a:solidFill>
                  <a:srgbClr val="7030A0"/>
                </a:solidFill>
                <a:latin typeface="+mj-lt"/>
              </a:rPr>
              <a:t>Beneficence</a:t>
            </a:r>
            <a:r>
              <a:rPr lang="en-GB" sz="2000" dirty="0" smtClean="0">
                <a:latin typeface="+mj-lt"/>
              </a:rPr>
              <a:t> 		– to act </a:t>
            </a:r>
            <a:r>
              <a:rPr lang="en-GB" sz="2000" dirty="0">
                <a:latin typeface="+mj-lt"/>
              </a:rPr>
              <a:t>in the best interest of the patient. </a:t>
            </a:r>
            <a:endParaRPr lang="en-GB" sz="2000" dirty="0" smtClean="0">
              <a:latin typeface="+mj-lt"/>
            </a:endParaRPr>
          </a:p>
          <a:p>
            <a:pPr marL="742950" lvl="1" indent="-285750">
              <a:buFont typeface="Arial" panose="020B0604020202020204" pitchFamily="34" charset="0"/>
              <a:buChar char="•"/>
            </a:pPr>
            <a:r>
              <a:rPr lang="en-GB" sz="2000" b="1" dirty="0" smtClean="0">
                <a:solidFill>
                  <a:srgbClr val="7030A0"/>
                </a:solidFill>
                <a:latin typeface="+mj-lt"/>
              </a:rPr>
              <a:t>Non-maleficence 		</a:t>
            </a:r>
            <a:r>
              <a:rPr lang="en-GB" sz="2000" dirty="0" smtClean="0">
                <a:latin typeface="+mj-lt"/>
              </a:rPr>
              <a:t>– </a:t>
            </a:r>
            <a:r>
              <a:rPr lang="en-GB" sz="2000" dirty="0">
                <a:latin typeface="+mj-lt"/>
              </a:rPr>
              <a:t>"first, do no </a:t>
            </a:r>
            <a:r>
              <a:rPr lang="en-GB" sz="2000" dirty="0" smtClean="0">
                <a:latin typeface="+mj-lt"/>
              </a:rPr>
              <a:t>harm“</a:t>
            </a:r>
          </a:p>
          <a:p>
            <a:pPr marL="742950" lvl="1" indent="-285750">
              <a:buFont typeface="Arial" panose="020B0604020202020204" pitchFamily="34" charset="0"/>
              <a:buChar char="•"/>
            </a:pPr>
            <a:r>
              <a:rPr lang="en-GB" sz="2000" b="1" dirty="0" smtClean="0">
                <a:solidFill>
                  <a:srgbClr val="7030A0"/>
                </a:solidFill>
                <a:latin typeface="Calibri Light" panose="020F0302020204030204"/>
              </a:rPr>
              <a:t>Autonomy </a:t>
            </a:r>
            <a:r>
              <a:rPr lang="en-GB" sz="2000" b="1" dirty="0">
                <a:solidFill>
                  <a:srgbClr val="7030A0"/>
                </a:solidFill>
                <a:latin typeface="Calibri Light" panose="020F0302020204030204"/>
              </a:rPr>
              <a:t>	</a:t>
            </a:r>
            <a:r>
              <a:rPr lang="en-GB" sz="2000" b="1" dirty="0" smtClean="0">
                <a:solidFill>
                  <a:srgbClr val="7030A0"/>
                </a:solidFill>
                <a:latin typeface="Calibri Light" panose="020F0302020204030204"/>
              </a:rPr>
              <a:t>	</a:t>
            </a:r>
            <a:r>
              <a:rPr lang="en-GB" sz="2000" dirty="0" smtClean="0">
                <a:solidFill>
                  <a:srgbClr val="000000"/>
                </a:solidFill>
                <a:latin typeface="Calibri Light" panose="020F0302020204030204"/>
              </a:rPr>
              <a:t>– </a:t>
            </a:r>
            <a:r>
              <a:rPr lang="en-GB" sz="2000" dirty="0">
                <a:solidFill>
                  <a:srgbClr val="000000"/>
                </a:solidFill>
                <a:latin typeface="Calibri Light" panose="020F0302020204030204"/>
              </a:rPr>
              <a:t>the patient has the right to refuse or choose their treatment. </a:t>
            </a:r>
            <a:endParaRPr lang="en-GB" sz="2000" dirty="0" smtClean="0">
              <a:latin typeface="+mj-lt"/>
            </a:endParaRPr>
          </a:p>
          <a:p>
            <a:pPr marL="742950" lvl="1" indent="-285750">
              <a:buFont typeface="Arial" panose="020B0604020202020204" pitchFamily="34" charset="0"/>
              <a:buChar char="•"/>
            </a:pPr>
            <a:r>
              <a:rPr lang="en-GB" sz="2000" b="1" dirty="0" smtClean="0">
                <a:solidFill>
                  <a:srgbClr val="7030A0"/>
                </a:solidFill>
                <a:latin typeface="+mj-lt"/>
              </a:rPr>
              <a:t>Justice</a:t>
            </a:r>
            <a:r>
              <a:rPr lang="en-GB" sz="2000" dirty="0" smtClean="0">
                <a:latin typeface="+mj-lt"/>
              </a:rPr>
              <a:t> 			– who gets </a:t>
            </a:r>
            <a:r>
              <a:rPr lang="en-GB" sz="2000" dirty="0">
                <a:latin typeface="+mj-lt"/>
              </a:rPr>
              <a:t>what treatment (fairness and equality). </a:t>
            </a:r>
            <a:endParaRPr lang="en-GB" sz="2000" dirty="0" smtClean="0">
              <a:latin typeface="+mj-lt"/>
            </a:endParaRPr>
          </a:p>
        </p:txBody>
      </p:sp>
      <p:sp>
        <p:nvSpPr>
          <p:cNvPr id="4" name="Rechthoek 3"/>
          <p:cNvSpPr/>
          <p:nvPr/>
        </p:nvSpPr>
        <p:spPr>
          <a:xfrm>
            <a:off x="3692884" y="5562004"/>
            <a:ext cx="7905751" cy="646331"/>
          </a:xfrm>
          <a:prstGeom prst="rect">
            <a:avLst/>
          </a:prstGeom>
          <a:solidFill>
            <a:schemeClr val="bg2"/>
          </a:solidFill>
          <a:ln>
            <a:solidFill>
              <a:srgbClr val="7030A0"/>
            </a:solidFill>
          </a:ln>
        </p:spPr>
        <p:txBody>
          <a:bodyPr wrap="square">
            <a:spAutoFit/>
          </a:bodyPr>
          <a:lstStyle/>
          <a:p>
            <a:pPr marL="58738" lvl="1" algn="ctr"/>
            <a:r>
              <a:rPr lang="en-GB" dirty="0">
                <a:solidFill>
                  <a:srgbClr val="000000"/>
                </a:solidFill>
                <a:latin typeface="Calibri Light" panose="020F0302020204030204"/>
              </a:rPr>
              <a:t>Values such as these do not give answers as to how to handle a particular situation, but provide a useful </a:t>
            </a:r>
            <a:r>
              <a:rPr lang="en-GB" b="1" dirty="0">
                <a:solidFill>
                  <a:srgbClr val="7030A0"/>
                </a:solidFill>
                <a:latin typeface="Calibri Light" panose="020F0302020204030204"/>
              </a:rPr>
              <a:t>framework for understanding conflicts</a:t>
            </a:r>
            <a:r>
              <a:rPr lang="en-GB" dirty="0">
                <a:solidFill>
                  <a:srgbClr val="000000"/>
                </a:solidFill>
                <a:latin typeface="Calibri Light" panose="020F0302020204030204"/>
              </a:rPr>
              <a:t>.</a:t>
            </a:r>
          </a:p>
        </p:txBody>
      </p:sp>
      <p:sp>
        <p:nvSpPr>
          <p:cNvPr id="5" name="Rechthoek 4"/>
          <p:cNvSpPr/>
          <p:nvPr/>
        </p:nvSpPr>
        <p:spPr>
          <a:xfrm>
            <a:off x="412011" y="3842707"/>
            <a:ext cx="11271989" cy="1631216"/>
          </a:xfrm>
          <a:prstGeom prst="rect">
            <a:avLst/>
          </a:prstGeom>
        </p:spPr>
        <p:txBody>
          <a:bodyPr wrap="square">
            <a:spAutoFit/>
          </a:bodyPr>
          <a:lstStyle/>
          <a:p>
            <a:pPr lvl="0"/>
            <a:r>
              <a:rPr lang="en-GB" sz="2000" dirty="0">
                <a:solidFill>
                  <a:srgbClr val="000000"/>
                </a:solidFill>
                <a:latin typeface="Calibri Light" panose="020F0302020204030204"/>
              </a:rPr>
              <a:t>Other values that are </a:t>
            </a:r>
            <a:r>
              <a:rPr lang="en-GB" sz="2000" dirty="0" smtClean="0">
                <a:solidFill>
                  <a:srgbClr val="000000"/>
                </a:solidFill>
                <a:latin typeface="Calibri Light" panose="020F0302020204030204"/>
              </a:rPr>
              <a:t>often discussed </a:t>
            </a:r>
            <a:r>
              <a:rPr lang="en-GB" sz="2000" dirty="0">
                <a:solidFill>
                  <a:srgbClr val="000000"/>
                </a:solidFill>
                <a:latin typeface="Calibri Light" panose="020F0302020204030204"/>
              </a:rPr>
              <a:t>include:</a:t>
            </a:r>
          </a:p>
          <a:p>
            <a:pPr marL="742950" lvl="1" indent="-285750">
              <a:buFont typeface="Arial" panose="020B0604020202020204" pitchFamily="34" charset="0"/>
              <a:buChar char="•"/>
            </a:pPr>
            <a:r>
              <a:rPr lang="en-GB" sz="2000" b="1" dirty="0">
                <a:solidFill>
                  <a:srgbClr val="7030A0"/>
                </a:solidFill>
                <a:latin typeface="Calibri Light" panose="020F0302020204030204"/>
              </a:rPr>
              <a:t>Respect for </a:t>
            </a:r>
            <a:r>
              <a:rPr lang="en-GB" sz="2000" b="1" dirty="0" smtClean="0">
                <a:solidFill>
                  <a:srgbClr val="7030A0"/>
                </a:solidFill>
                <a:latin typeface="Calibri Light" panose="020F0302020204030204"/>
              </a:rPr>
              <a:t>persons 	</a:t>
            </a:r>
            <a:r>
              <a:rPr lang="en-GB" sz="2000" dirty="0" smtClean="0">
                <a:solidFill>
                  <a:srgbClr val="000000"/>
                </a:solidFill>
                <a:latin typeface="Calibri Light" panose="020F0302020204030204"/>
              </a:rPr>
              <a:t>– </a:t>
            </a:r>
            <a:r>
              <a:rPr lang="en-GB" sz="2000" dirty="0">
                <a:solidFill>
                  <a:srgbClr val="000000"/>
                </a:solidFill>
                <a:latin typeface="Calibri Light" panose="020F0302020204030204"/>
              </a:rPr>
              <a:t>the patient (and the person treating the patient) have the right to be </a:t>
            </a:r>
            <a:endParaRPr lang="en-GB" sz="2000" dirty="0" smtClean="0">
              <a:solidFill>
                <a:srgbClr val="000000"/>
              </a:solidFill>
              <a:latin typeface="Calibri Light" panose="020F0302020204030204"/>
            </a:endParaRPr>
          </a:p>
          <a:p>
            <a:pPr lvl="8"/>
            <a:r>
              <a:rPr lang="en-GB" sz="2000" dirty="0">
                <a:solidFill>
                  <a:srgbClr val="000000"/>
                </a:solidFill>
                <a:latin typeface="Calibri Light" panose="020F0302020204030204"/>
              </a:rPr>
              <a:t> </a:t>
            </a:r>
            <a:r>
              <a:rPr lang="en-GB" sz="2000" dirty="0" smtClean="0">
                <a:solidFill>
                  <a:srgbClr val="000000"/>
                </a:solidFill>
                <a:latin typeface="Calibri Light" panose="020F0302020204030204"/>
              </a:rPr>
              <a:t>  treated </a:t>
            </a:r>
            <a:r>
              <a:rPr lang="en-GB" sz="2000" dirty="0">
                <a:solidFill>
                  <a:srgbClr val="000000"/>
                </a:solidFill>
                <a:latin typeface="Calibri Light" panose="020F0302020204030204"/>
              </a:rPr>
              <a:t>with dignity.</a:t>
            </a:r>
          </a:p>
          <a:p>
            <a:pPr marL="742950" lvl="1" indent="-285750">
              <a:buFont typeface="Arial" panose="020B0604020202020204" pitchFamily="34" charset="0"/>
              <a:buChar char="•"/>
            </a:pPr>
            <a:r>
              <a:rPr lang="en-GB" sz="2000" b="1" dirty="0">
                <a:solidFill>
                  <a:srgbClr val="7030A0"/>
                </a:solidFill>
                <a:latin typeface="Calibri Light" panose="020F0302020204030204"/>
              </a:rPr>
              <a:t>Truthfulness and honesty </a:t>
            </a:r>
            <a:r>
              <a:rPr lang="en-GB" sz="2000" b="1" dirty="0" smtClean="0">
                <a:solidFill>
                  <a:srgbClr val="7030A0"/>
                </a:solidFill>
                <a:latin typeface="Calibri Light" panose="020F0302020204030204"/>
              </a:rPr>
              <a:t>	</a:t>
            </a:r>
            <a:r>
              <a:rPr lang="en-GB" sz="2000" dirty="0" smtClean="0">
                <a:solidFill>
                  <a:srgbClr val="000000"/>
                </a:solidFill>
                <a:latin typeface="Calibri Light" panose="020F0302020204030204"/>
              </a:rPr>
              <a:t>– the patient deserves to know the whole content about the illness and </a:t>
            </a:r>
          </a:p>
          <a:p>
            <a:pPr lvl="8"/>
            <a:r>
              <a:rPr lang="en-GB" sz="2000" dirty="0">
                <a:solidFill>
                  <a:srgbClr val="000000"/>
                </a:solidFill>
                <a:latin typeface="Calibri Light" panose="020F0302020204030204"/>
              </a:rPr>
              <a:t> </a:t>
            </a:r>
            <a:r>
              <a:rPr lang="en-GB" sz="2000" dirty="0" smtClean="0">
                <a:solidFill>
                  <a:srgbClr val="000000"/>
                </a:solidFill>
                <a:latin typeface="Calibri Light" panose="020F0302020204030204"/>
              </a:rPr>
              <a:t>  treatment (including </a:t>
            </a:r>
            <a:r>
              <a:rPr lang="en-GB" sz="2000" dirty="0">
                <a:solidFill>
                  <a:srgbClr val="000000"/>
                </a:solidFill>
                <a:latin typeface="Calibri Light" panose="020F0302020204030204"/>
              </a:rPr>
              <a:t>‘informed consent</a:t>
            </a:r>
            <a:r>
              <a:rPr lang="en-GB" sz="2000" dirty="0" smtClean="0">
                <a:solidFill>
                  <a:srgbClr val="000000"/>
                </a:solidFill>
                <a:latin typeface="Calibri Light" panose="020F0302020204030204"/>
              </a:rPr>
              <a:t>’)</a:t>
            </a:r>
            <a:endParaRPr lang="en-GB" sz="2000" dirty="0">
              <a:solidFill>
                <a:srgbClr val="000000"/>
              </a:solidFill>
              <a:latin typeface="Calibri Light" panose="020F0302020204030204"/>
            </a:endParaRPr>
          </a:p>
        </p:txBody>
      </p:sp>
    </p:spTree>
    <p:extLst>
      <p:ext uri="{BB962C8B-B14F-4D97-AF65-F5344CB8AC3E}">
        <p14:creationId xmlns:p14="http://schemas.microsoft.com/office/powerpoint/2010/main" val="327885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8176683"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Beneficence: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‘doing good’</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9872133" y="6443133"/>
            <a:ext cx="23080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Intro Medical Ethics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Rechthoek 8"/>
          <p:cNvSpPr/>
          <p:nvPr/>
        </p:nvSpPr>
        <p:spPr>
          <a:xfrm>
            <a:off x="946318" y="3311301"/>
            <a:ext cx="7236543" cy="2113399"/>
          </a:xfrm>
          <a:prstGeom prst="rect">
            <a:avLst/>
          </a:prstGeom>
        </p:spPr>
        <p:txBody>
          <a:bodyPr wrap="square">
            <a:spAutoFit/>
          </a:bodyPr>
          <a:lstStyle/>
          <a:p>
            <a:pPr lvl="0">
              <a:lnSpc>
                <a:spcPct val="90000"/>
              </a:lnSpc>
              <a:spcBef>
                <a:spcPts val="1200"/>
              </a:spcBef>
              <a:spcAft>
                <a:spcPts val="200"/>
              </a:spcAft>
              <a:buClr>
                <a:srgbClr val="E48312"/>
              </a:buClr>
              <a:buSzPct val="100000"/>
            </a:pPr>
            <a:r>
              <a:rPr lang="en-US" altLang="en-US" sz="2000" dirty="0" smtClean="0">
                <a:solidFill>
                  <a:srgbClr val="000000"/>
                </a:solidFill>
                <a:latin typeface="Calibri Light" panose="020F0302020204030204"/>
              </a:rPr>
              <a:t>How should a physician decide about what is ‘good’ for the patient? </a:t>
            </a:r>
            <a:endParaRPr lang="en-US" altLang="en-US" sz="2000" dirty="0">
              <a:solidFill>
                <a:srgbClr val="000000"/>
              </a:solidFill>
              <a:latin typeface="Calibri Light" panose="020F0302020204030204"/>
            </a:endParaRPr>
          </a:p>
          <a:p>
            <a:pPr marL="658368" lvl="1" indent="-457200">
              <a:lnSpc>
                <a:spcPct val="90000"/>
              </a:lnSpc>
              <a:spcBef>
                <a:spcPts val="200"/>
              </a:spcBef>
              <a:spcAft>
                <a:spcPts val="400"/>
              </a:spcAft>
              <a:buFont typeface="+mj-lt"/>
              <a:buAutoNum type="arabicPeriod"/>
            </a:pPr>
            <a:r>
              <a:rPr lang="en-US" altLang="en-US" sz="2000" smtClean="0">
                <a:solidFill>
                  <a:srgbClr val="000000"/>
                </a:solidFill>
                <a:latin typeface="Calibri Light" panose="020F0302020204030204"/>
              </a:rPr>
              <a:t>Understand </a:t>
            </a:r>
            <a:r>
              <a:rPr lang="en-US" altLang="en-US" sz="2000" dirty="0" smtClean="0">
                <a:solidFill>
                  <a:srgbClr val="000000"/>
                </a:solidFill>
                <a:latin typeface="Calibri Light" panose="020F0302020204030204"/>
              </a:rPr>
              <a:t>the patient </a:t>
            </a:r>
            <a:r>
              <a:rPr lang="en-US" altLang="en-US" sz="2000" dirty="0">
                <a:solidFill>
                  <a:srgbClr val="000000"/>
                </a:solidFill>
                <a:latin typeface="Calibri Light" panose="020F0302020204030204"/>
              </a:rPr>
              <a:t>perspective</a:t>
            </a:r>
          </a:p>
          <a:p>
            <a:pPr marL="658368" lvl="1" indent="-457200">
              <a:lnSpc>
                <a:spcPct val="90000"/>
              </a:lnSpc>
              <a:spcBef>
                <a:spcPts val="200"/>
              </a:spcBef>
              <a:spcAft>
                <a:spcPts val="400"/>
              </a:spcAft>
              <a:buFont typeface="+mj-lt"/>
              <a:buAutoNum type="arabicPeriod"/>
            </a:pPr>
            <a:r>
              <a:rPr lang="en-US" altLang="en-US" sz="2000" dirty="0">
                <a:solidFill>
                  <a:srgbClr val="000000"/>
                </a:solidFill>
                <a:latin typeface="Calibri Light" panose="020F0302020204030204"/>
              </a:rPr>
              <a:t>Address misunderstandings and concern</a:t>
            </a:r>
          </a:p>
          <a:p>
            <a:pPr marL="658368" lvl="1" indent="-457200">
              <a:lnSpc>
                <a:spcPct val="90000"/>
              </a:lnSpc>
              <a:spcBef>
                <a:spcPts val="200"/>
              </a:spcBef>
              <a:spcAft>
                <a:spcPts val="400"/>
              </a:spcAft>
              <a:buFont typeface="+mj-lt"/>
              <a:buAutoNum type="arabicPeriod"/>
            </a:pPr>
            <a:r>
              <a:rPr lang="en-US" altLang="en-US" sz="2000" dirty="0">
                <a:solidFill>
                  <a:srgbClr val="000000"/>
                </a:solidFill>
                <a:latin typeface="Calibri Light" panose="020F0302020204030204"/>
              </a:rPr>
              <a:t>Try to persuade </a:t>
            </a:r>
            <a:r>
              <a:rPr lang="en-US" altLang="en-US" sz="2000" dirty="0" smtClean="0">
                <a:solidFill>
                  <a:srgbClr val="000000"/>
                </a:solidFill>
                <a:latin typeface="Calibri Light" panose="020F0302020204030204"/>
              </a:rPr>
              <a:t>the patient</a:t>
            </a:r>
            <a:endParaRPr lang="en-US" altLang="en-US" sz="2000" dirty="0">
              <a:solidFill>
                <a:srgbClr val="000000"/>
              </a:solidFill>
              <a:latin typeface="Calibri Light" panose="020F0302020204030204"/>
            </a:endParaRPr>
          </a:p>
          <a:p>
            <a:pPr marL="658368" lvl="1" indent="-457200">
              <a:lnSpc>
                <a:spcPct val="90000"/>
              </a:lnSpc>
              <a:spcBef>
                <a:spcPts val="200"/>
              </a:spcBef>
              <a:spcAft>
                <a:spcPts val="400"/>
              </a:spcAft>
              <a:buFont typeface="+mj-lt"/>
              <a:buAutoNum type="arabicPeriod"/>
            </a:pPr>
            <a:r>
              <a:rPr lang="en-US" altLang="en-US" sz="2000" dirty="0">
                <a:solidFill>
                  <a:srgbClr val="000000"/>
                </a:solidFill>
                <a:latin typeface="Calibri Light" panose="020F0302020204030204"/>
              </a:rPr>
              <a:t>Negotiate a mutually acceptable plan of care</a:t>
            </a:r>
          </a:p>
          <a:p>
            <a:pPr marL="658368" lvl="1" indent="-457200">
              <a:lnSpc>
                <a:spcPct val="90000"/>
              </a:lnSpc>
              <a:spcBef>
                <a:spcPts val="200"/>
              </a:spcBef>
              <a:spcAft>
                <a:spcPts val="400"/>
              </a:spcAft>
              <a:buFont typeface="+mj-lt"/>
              <a:buAutoNum type="arabicPeriod"/>
            </a:pPr>
            <a:r>
              <a:rPr lang="en-US" altLang="en-US" sz="2000" dirty="0">
                <a:solidFill>
                  <a:srgbClr val="000000"/>
                </a:solidFill>
                <a:latin typeface="Calibri Light" panose="020F0302020204030204"/>
              </a:rPr>
              <a:t>Ultimately </a:t>
            </a:r>
            <a:r>
              <a:rPr lang="en-US" altLang="en-US" sz="2000" b="1" dirty="0">
                <a:solidFill>
                  <a:srgbClr val="7030A0"/>
                </a:solidFill>
                <a:latin typeface="Calibri Light" panose="020F0302020204030204"/>
              </a:rPr>
              <a:t>let the patient decide</a:t>
            </a:r>
          </a:p>
        </p:txBody>
      </p:sp>
      <p:sp>
        <p:nvSpPr>
          <p:cNvPr id="10" name="Rechthoek 9"/>
          <p:cNvSpPr/>
          <p:nvPr/>
        </p:nvSpPr>
        <p:spPr>
          <a:xfrm>
            <a:off x="412131" y="1404976"/>
            <a:ext cx="9646270" cy="400110"/>
          </a:xfrm>
          <a:prstGeom prst="rect">
            <a:avLst/>
          </a:prstGeom>
        </p:spPr>
        <p:txBody>
          <a:bodyPr wrap="square">
            <a:spAutoFit/>
          </a:bodyPr>
          <a:lstStyle/>
          <a:p>
            <a:pPr lvl="0"/>
            <a:r>
              <a:rPr lang="en-GB" sz="2000" b="1" dirty="0" smtClean="0">
                <a:solidFill>
                  <a:srgbClr val="7030A0"/>
                </a:solidFill>
                <a:latin typeface="Calibri Light" panose="020F0302020204030204"/>
              </a:rPr>
              <a:t>Beneficence</a:t>
            </a:r>
            <a:r>
              <a:rPr lang="en-GB" sz="2000" dirty="0" smtClean="0">
                <a:solidFill>
                  <a:srgbClr val="000000"/>
                </a:solidFill>
                <a:latin typeface="Calibri Light" panose="020F0302020204030204"/>
              </a:rPr>
              <a:t>  </a:t>
            </a:r>
            <a:r>
              <a:rPr lang="en-GB" sz="2000" dirty="0">
                <a:solidFill>
                  <a:srgbClr val="000000"/>
                </a:solidFill>
                <a:latin typeface="Calibri Light" panose="020F0302020204030204"/>
              </a:rPr>
              <a:t>means taking actions that serve the best interests of patients. </a:t>
            </a:r>
          </a:p>
        </p:txBody>
      </p:sp>
      <p:sp>
        <p:nvSpPr>
          <p:cNvPr id="13" name="Rechthoek 12"/>
          <p:cNvSpPr/>
          <p:nvPr/>
        </p:nvSpPr>
        <p:spPr>
          <a:xfrm>
            <a:off x="476249" y="2023634"/>
            <a:ext cx="7651751" cy="707886"/>
          </a:xfrm>
          <a:prstGeom prst="rect">
            <a:avLst/>
          </a:prstGeom>
        </p:spPr>
        <p:txBody>
          <a:bodyPr wrap="square">
            <a:spAutoFit/>
          </a:bodyPr>
          <a:lstStyle/>
          <a:p>
            <a:pPr lvl="0"/>
            <a:r>
              <a:rPr lang="en-GB" sz="2000" dirty="0">
                <a:solidFill>
                  <a:srgbClr val="000000"/>
                </a:solidFill>
                <a:latin typeface="Calibri Light" panose="020F0302020204030204"/>
              </a:rPr>
              <a:t>However, it is not always clear which practices do in fact help patients (e.g. in </a:t>
            </a:r>
            <a:r>
              <a:rPr lang="en-GB" sz="2000" dirty="0" smtClean="0">
                <a:solidFill>
                  <a:srgbClr val="000000"/>
                </a:solidFill>
                <a:latin typeface="Calibri Light" panose="020F0302020204030204"/>
              </a:rPr>
              <a:t>cases of cosmetic </a:t>
            </a:r>
            <a:r>
              <a:rPr lang="en-GB" sz="2000" dirty="0">
                <a:solidFill>
                  <a:srgbClr val="000000"/>
                </a:solidFill>
                <a:latin typeface="Calibri Light" panose="020F0302020204030204"/>
              </a:rPr>
              <a:t>surgery, euthanasia, …) .</a:t>
            </a:r>
          </a:p>
        </p:txBody>
      </p:sp>
      <p:pic>
        <p:nvPicPr>
          <p:cNvPr id="1026" name="Picture 2" descr="http://4.bp.blogspot.com/-wq-B502mm08/UzrqevW9WoI/AAAAAAAAAt8/OtUs1CbmFWw/s1600/doGood.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2932" y="2023634"/>
            <a:ext cx="3250643" cy="347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12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8176683"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Non-maleficence: ‘first</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do no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harm’</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9872133" y="6443133"/>
            <a:ext cx="23080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Intro Medical Ethics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Rechthoek 2"/>
          <p:cNvSpPr/>
          <p:nvPr/>
        </p:nvSpPr>
        <p:spPr>
          <a:xfrm>
            <a:off x="398879" y="1449297"/>
            <a:ext cx="8331421" cy="707886"/>
          </a:xfrm>
          <a:prstGeom prst="rect">
            <a:avLst/>
          </a:prstGeom>
        </p:spPr>
        <p:txBody>
          <a:bodyPr wrap="square">
            <a:spAutoFit/>
          </a:bodyPr>
          <a:lstStyle/>
          <a:p>
            <a:r>
              <a:rPr lang="en-GB" sz="2000" dirty="0" smtClean="0">
                <a:latin typeface="+mj-lt"/>
              </a:rPr>
              <a:t>Non-maleficence </a:t>
            </a:r>
            <a:r>
              <a:rPr lang="en-GB" sz="2000" b="1" dirty="0" smtClean="0">
                <a:solidFill>
                  <a:srgbClr val="7030A0"/>
                </a:solidFill>
                <a:latin typeface="+mj-lt"/>
              </a:rPr>
              <a:t>‘first’ </a:t>
            </a:r>
            <a:r>
              <a:rPr lang="en-GB" sz="2000" dirty="0" smtClean="0">
                <a:latin typeface="+mj-lt"/>
              </a:rPr>
              <a:t>is based </a:t>
            </a:r>
            <a:r>
              <a:rPr lang="en-GB" sz="2000" dirty="0">
                <a:latin typeface="+mj-lt"/>
              </a:rPr>
              <a:t>on the notion that it is more important not to harm than to do good</a:t>
            </a:r>
            <a:r>
              <a:rPr lang="en-GB" sz="2000" dirty="0" smtClean="0">
                <a:latin typeface="+mj-lt"/>
              </a:rPr>
              <a:t>. Be on the safe side!  </a:t>
            </a:r>
          </a:p>
        </p:txBody>
      </p:sp>
      <p:sp>
        <p:nvSpPr>
          <p:cNvPr id="10" name="Rechthoek 9"/>
          <p:cNvSpPr/>
          <p:nvPr/>
        </p:nvSpPr>
        <p:spPr>
          <a:xfrm>
            <a:off x="398879" y="4121094"/>
            <a:ext cx="11293296" cy="1631216"/>
          </a:xfrm>
          <a:prstGeom prst="rect">
            <a:avLst/>
          </a:prstGeom>
        </p:spPr>
        <p:txBody>
          <a:bodyPr wrap="square">
            <a:spAutoFit/>
          </a:bodyPr>
          <a:lstStyle/>
          <a:p>
            <a:r>
              <a:rPr lang="en-GB" sz="2000" dirty="0" smtClean="0">
                <a:latin typeface="+mj-lt"/>
              </a:rPr>
              <a:t>In practice many </a:t>
            </a:r>
            <a:r>
              <a:rPr lang="en-GB" sz="2000" dirty="0">
                <a:latin typeface="+mj-lt"/>
              </a:rPr>
              <a:t>treatments carry some risk of harm. In some circumstances, e.g. in desperate situations where the outcome without treatment will be grave, risky treatments that stand a high chance of harming the patient will be justified, as </a:t>
            </a:r>
            <a:r>
              <a:rPr lang="en-GB" sz="2000" b="1" dirty="0">
                <a:solidFill>
                  <a:srgbClr val="7030A0"/>
                </a:solidFill>
                <a:latin typeface="+mj-lt"/>
              </a:rPr>
              <a:t>the risk of not treating </a:t>
            </a:r>
            <a:r>
              <a:rPr lang="en-GB" sz="2000" dirty="0">
                <a:latin typeface="+mj-lt"/>
              </a:rPr>
              <a:t>is also very likely to do harm. So the principle of non-maleficence is not absolute, and balances against the principle of beneficence (doing good), as the effects of the two principles together often give rise to a double </a:t>
            </a:r>
            <a:r>
              <a:rPr lang="en-GB" sz="2000" dirty="0" smtClean="0">
                <a:latin typeface="+mj-lt"/>
              </a:rPr>
              <a:t>effect.</a:t>
            </a:r>
          </a:p>
        </p:txBody>
      </p:sp>
      <p:sp>
        <p:nvSpPr>
          <p:cNvPr id="8" name="Rechthoek 7"/>
          <p:cNvSpPr/>
          <p:nvPr/>
        </p:nvSpPr>
        <p:spPr>
          <a:xfrm>
            <a:off x="398879" y="2316673"/>
            <a:ext cx="8228310" cy="1631216"/>
          </a:xfrm>
          <a:prstGeom prst="rect">
            <a:avLst/>
          </a:prstGeom>
        </p:spPr>
        <p:txBody>
          <a:bodyPr wrap="square">
            <a:spAutoFit/>
          </a:bodyPr>
          <a:lstStyle/>
          <a:p>
            <a:pPr lvl="0"/>
            <a:r>
              <a:rPr lang="en-GB" sz="2000" dirty="0" smtClean="0">
                <a:solidFill>
                  <a:srgbClr val="000000"/>
                </a:solidFill>
                <a:latin typeface="Calibri Light" panose="020F0302020204030204"/>
              </a:rPr>
              <a:t>It </a:t>
            </a:r>
            <a:r>
              <a:rPr lang="en-GB" sz="2000" dirty="0">
                <a:solidFill>
                  <a:srgbClr val="000000"/>
                </a:solidFill>
                <a:latin typeface="Calibri Light" panose="020F0302020204030204"/>
              </a:rPr>
              <a:t>is </a:t>
            </a:r>
            <a:r>
              <a:rPr lang="en-GB" sz="2000" dirty="0" smtClean="0">
                <a:solidFill>
                  <a:srgbClr val="000000"/>
                </a:solidFill>
                <a:latin typeface="Calibri Light" panose="020F0302020204030204"/>
              </a:rPr>
              <a:t>important </a:t>
            </a:r>
            <a:r>
              <a:rPr lang="en-GB" sz="2000" dirty="0">
                <a:solidFill>
                  <a:srgbClr val="000000"/>
                </a:solidFill>
                <a:latin typeface="Calibri Light" panose="020F0302020204030204"/>
              </a:rPr>
              <a:t>to know how likely it is </a:t>
            </a:r>
            <a:r>
              <a:rPr lang="en-GB" sz="2000" dirty="0" smtClean="0">
                <a:solidFill>
                  <a:srgbClr val="000000"/>
                </a:solidFill>
                <a:latin typeface="Calibri Light" panose="020F0302020204030204"/>
              </a:rPr>
              <a:t>that a </a:t>
            </a:r>
            <a:r>
              <a:rPr lang="en-GB" sz="2000" b="1" dirty="0" smtClean="0">
                <a:solidFill>
                  <a:srgbClr val="7030A0"/>
                </a:solidFill>
                <a:latin typeface="Calibri Light" panose="020F0302020204030204"/>
              </a:rPr>
              <a:t>treatment </a:t>
            </a:r>
            <a:r>
              <a:rPr lang="en-GB" sz="2000" b="1" dirty="0">
                <a:solidFill>
                  <a:srgbClr val="7030A0"/>
                </a:solidFill>
                <a:latin typeface="Calibri Light" panose="020F0302020204030204"/>
              </a:rPr>
              <a:t>will harm </a:t>
            </a:r>
            <a:r>
              <a:rPr lang="en-GB" sz="2000" dirty="0">
                <a:solidFill>
                  <a:srgbClr val="000000"/>
                </a:solidFill>
                <a:latin typeface="Calibri Light" panose="020F0302020204030204"/>
              </a:rPr>
              <a:t>a patient. So a physician </a:t>
            </a:r>
            <a:r>
              <a:rPr lang="en-GB" sz="2000" dirty="0" smtClean="0">
                <a:solidFill>
                  <a:srgbClr val="000000"/>
                </a:solidFill>
                <a:latin typeface="Calibri Light" panose="020F0302020204030204"/>
              </a:rPr>
              <a:t>should </a:t>
            </a:r>
            <a:r>
              <a:rPr lang="en-GB" sz="2000" dirty="0">
                <a:solidFill>
                  <a:srgbClr val="000000"/>
                </a:solidFill>
                <a:latin typeface="Calibri Light" panose="020F0302020204030204"/>
              </a:rPr>
              <a:t>not prescribe medications (or otherwise treat the patient) unless s/he knows that the treatment is </a:t>
            </a:r>
            <a:r>
              <a:rPr lang="en-GB" sz="2000" b="1" dirty="0">
                <a:solidFill>
                  <a:srgbClr val="7030A0"/>
                </a:solidFill>
                <a:latin typeface="Calibri Light" panose="020F0302020204030204"/>
              </a:rPr>
              <a:t>unlikely to be harmful</a:t>
            </a:r>
            <a:r>
              <a:rPr lang="en-GB" sz="2000" dirty="0">
                <a:solidFill>
                  <a:srgbClr val="000000"/>
                </a:solidFill>
                <a:latin typeface="Calibri Light" panose="020F0302020204030204"/>
              </a:rPr>
              <a:t>; or at the very least, that patient </a:t>
            </a:r>
            <a:r>
              <a:rPr lang="en-GB" sz="2000" dirty="0" smtClean="0">
                <a:solidFill>
                  <a:srgbClr val="000000"/>
                </a:solidFill>
                <a:latin typeface="Calibri Light" panose="020F0302020204030204"/>
              </a:rPr>
              <a:t>under-stands </a:t>
            </a:r>
            <a:r>
              <a:rPr lang="en-GB" sz="2000" dirty="0">
                <a:solidFill>
                  <a:srgbClr val="000000"/>
                </a:solidFill>
                <a:latin typeface="Calibri Light" panose="020F0302020204030204"/>
              </a:rPr>
              <a:t>the risks and benefits, and that the likely </a:t>
            </a:r>
            <a:r>
              <a:rPr lang="en-GB" sz="2000" b="1" dirty="0">
                <a:solidFill>
                  <a:srgbClr val="7030A0"/>
                </a:solidFill>
                <a:latin typeface="Calibri Light" panose="020F0302020204030204"/>
              </a:rPr>
              <a:t>benefits outweigh the likely risks</a:t>
            </a:r>
            <a:r>
              <a:rPr lang="en-GB" sz="2000" dirty="0">
                <a:solidFill>
                  <a:srgbClr val="000000"/>
                </a:solidFill>
                <a:latin typeface="Calibri Light" panose="020F0302020204030204"/>
              </a:rPr>
              <a:t>.</a:t>
            </a:r>
          </a:p>
        </p:txBody>
      </p:sp>
      <p:sp>
        <p:nvSpPr>
          <p:cNvPr id="9" name="Rechthoek 8"/>
          <p:cNvSpPr/>
          <p:nvPr/>
        </p:nvSpPr>
        <p:spPr>
          <a:xfrm>
            <a:off x="7241622" y="5752310"/>
            <a:ext cx="4373185" cy="338554"/>
          </a:xfrm>
          <a:prstGeom prst="rect">
            <a:avLst/>
          </a:prstGeom>
          <a:solidFill>
            <a:schemeClr val="bg2"/>
          </a:solidFill>
          <a:ln>
            <a:solidFill>
              <a:srgbClr val="7030A0"/>
            </a:solidFill>
          </a:ln>
        </p:spPr>
        <p:txBody>
          <a:bodyPr wrap="none">
            <a:spAutoFit/>
          </a:bodyPr>
          <a:lstStyle/>
          <a:p>
            <a:pPr marL="91440" lvl="0" indent="-91440">
              <a:lnSpc>
                <a:spcPct val="80000"/>
              </a:lnSpc>
              <a:spcBef>
                <a:spcPts val="1200"/>
              </a:spcBef>
              <a:spcAft>
                <a:spcPts val="200"/>
              </a:spcAft>
              <a:buClr>
                <a:srgbClr val="E48312"/>
              </a:buClr>
              <a:buSzPct val="100000"/>
              <a:buFont typeface="Calibri" panose="020F0502020204030204" pitchFamily="34" charset="0"/>
              <a:buChar char=" "/>
            </a:pPr>
            <a:r>
              <a:rPr lang="en-US" altLang="en-US" sz="2000" dirty="0">
                <a:solidFill>
                  <a:srgbClr val="000000">
                    <a:lumMod val="75000"/>
                    <a:lumOff val="25000"/>
                  </a:srgbClr>
                </a:solidFill>
                <a:latin typeface="+mj-lt"/>
                <a:cs typeface="Arial" panose="020B0604020202020204" pitchFamily="34" charset="0"/>
              </a:rPr>
              <a:t>If benefit equals harm, do not intervene</a:t>
            </a:r>
          </a:p>
        </p:txBody>
      </p:sp>
      <p:pic>
        <p:nvPicPr>
          <p:cNvPr id="4" name="Afbeelding 3"/>
          <p:cNvPicPr>
            <a:picLocks noChangeAspect="1"/>
          </p:cNvPicPr>
          <p:nvPr/>
        </p:nvPicPr>
        <p:blipFill>
          <a:blip r:embed="rId2"/>
          <a:stretch>
            <a:fillRect/>
          </a:stretch>
        </p:blipFill>
        <p:spPr>
          <a:xfrm>
            <a:off x="9135533" y="350355"/>
            <a:ext cx="2705100" cy="3467100"/>
          </a:xfrm>
          <a:prstGeom prst="rect">
            <a:avLst/>
          </a:prstGeom>
        </p:spPr>
      </p:pic>
    </p:spTree>
    <p:extLst>
      <p:ext uri="{BB962C8B-B14F-4D97-AF65-F5344CB8AC3E}">
        <p14:creationId xmlns:p14="http://schemas.microsoft.com/office/powerpoint/2010/main" val="131634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8176683"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Respect for autonomy </a:t>
            </a:r>
          </a:p>
        </p:txBody>
      </p:sp>
      <p:sp>
        <p:nvSpPr>
          <p:cNvPr id="6" name="Titel 1"/>
          <p:cNvSpPr txBox="1">
            <a:spLocks/>
          </p:cNvSpPr>
          <p:nvPr/>
        </p:nvSpPr>
        <p:spPr>
          <a:xfrm>
            <a:off x="9872133" y="6443133"/>
            <a:ext cx="23080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Intro Medical Ethics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Rechthoek 2"/>
          <p:cNvSpPr/>
          <p:nvPr/>
        </p:nvSpPr>
        <p:spPr>
          <a:xfrm>
            <a:off x="467705" y="1377539"/>
            <a:ext cx="8590738" cy="1015663"/>
          </a:xfrm>
          <a:prstGeom prst="rect">
            <a:avLst/>
          </a:prstGeom>
        </p:spPr>
        <p:txBody>
          <a:bodyPr wrap="square">
            <a:spAutoFit/>
          </a:bodyPr>
          <a:lstStyle/>
          <a:p>
            <a:r>
              <a:rPr lang="en-GB" sz="2000" b="1" dirty="0" smtClean="0">
                <a:solidFill>
                  <a:srgbClr val="7030A0"/>
                </a:solidFill>
                <a:latin typeface="+mj-lt"/>
              </a:rPr>
              <a:t>Autonomy</a:t>
            </a:r>
            <a:r>
              <a:rPr lang="en-GB" sz="2000" dirty="0" smtClean="0">
                <a:latin typeface="+mj-lt"/>
              </a:rPr>
              <a:t> is </a:t>
            </a:r>
            <a:r>
              <a:rPr lang="en-GB" sz="2000" dirty="0">
                <a:latin typeface="+mj-lt"/>
              </a:rPr>
              <a:t>where the patient has the right to refuse medical treatment or choose a medical treatment</a:t>
            </a:r>
            <a:r>
              <a:rPr lang="en-GB" sz="2000" dirty="0" smtClean="0">
                <a:latin typeface="+mj-lt"/>
              </a:rPr>
              <a:t>. Autonomy is the basis for the requirement of ‘</a:t>
            </a:r>
            <a:r>
              <a:rPr lang="en-GB" sz="2000" b="1" dirty="0" smtClean="0">
                <a:solidFill>
                  <a:srgbClr val="7030A0"/>
                </a:solidFill>
                <a:latin typeface="+mj-lt"/>
              </a:rPr>
              <a:t>informed consent</a:t>
            </a:r>
            <a:r>
              <a:rPr lang="en-GB" sz="2000" dirty="0" smtClean="0">
                <a:latin typeface="+mj-lt"/>
              </a:rPr>
              <a:t>’ regarding treatments.</a:t>
            </a:r>
          </a:p>
        </p:txBody>
      </p:sp>
      <p:sp>
        <p:nvSpPr>
          <p:cNvPr id="4" name="Rechthoek 3"/>
          <p:cNvSpPr/>
          <p:nvPr/>
        </p:nvSpPr>
        <p:spPr>
          <a:xfrm>
            <a:off x="2560320" y="2511353"/>
            <a:ext cx="6252754" cy="1015663"/>
          </a:xfrm>
          <a:prstGeom prst="rect">
            <a:avLst/>
          </a:prstGeom>
        </p:spPr>
        <p:txBody>
          <a:bodyPr wrap="square">
            <a:spAutoFit/>
          </a:bodyPr>
          <a:lstStyle/>
          <a:p>
            <a:r>
              <a:rPr lang="en-GB" sz="2000" dirty="0" smtClean="0">
                <a:solidFill>
                  <a:srgbClr val="000000"/>
                </a:solidFill>
                <a:latin typeface="Calibri Light" panose="020F0302020204030204"/>
              </a:rPr>
              <a:t>Without the </a:t>
            </a:r>
            <a:r>
              <a:rPr lang="en-GB" sz="2000" dirty="0">
                <a:solidFill>
                  <a:srgbClr val="000000"/>
                </a:solidFill>
                <a:latin typeface="Calibri Light" panose="020F0302020204030204"/>
              </a:rPr>
              <a:t>ethical principle of </a:t>
            </a:r>
            <a:r>
              <a:rPr lang="en-GB" sz="2000" dirty="0" smtClean="0">
                <a:solidFill>
                  <a:srgbClr val="000000"/>
                </a:solidFill>
                <a:latin typeface="Calibri Light" panose="020F0302020204030204"/>
              </a:rPr>
              <a:t>Autonomy, the principles of Non-Maleficence </a:t>
            </a:r>
            <a:r>
              <a:rPr lang="en-GB" sz="2000" dirty="0">
                <a:solidFill>
                  <a:srgbClr val="000000"/>
                </a:solidFill>
                <a:latin typeface="Calibri Light" panose="020F0302020204030204"/>
              </a:rPr>
              <a:t>and Beneficence </a:t>
            </a:r>
            <a:r>
              <a:rPr lang="en-GB" sz="2000" dirty="0" smtClean="0">
                <a:solidFill>
                  <a:srgbClr val="000000"/>
                </a:solidFill>
                <a:latin typeface="Calibri Light" panose="020F0302020204030204"/>
              </a:rPr>
              <a:t>would lead to a </a:t>
            </a:r>
            <a:r>
              <a:rPr lang="en-GB" sz="2000" b="1" dirty="0">
                <a:solidFill>
                  <a:srgbClr val="7030A0"/>
                </a:solidFill>
                <a:latin typeface="Calibri Light" panose="020F0302020204030204"/>
              </a:rPr>
              <a:t>paternalistic </a:t>
            </a:r>
            <a:r>
              <a:rPr lang="en-GB" sz="2000" b="1" dirty="0" smtClean="0">
                <a:solidFill>
                  <a:srgbClr val="7030A0"/>
                </a:solidFill>
                <a:latin typeface="Calibri Light" panose="020F0302020204030204"/>
              </a:rPr>
              <a:t>approach</a:t>
            </a:r>
            <a:r>
              <a:rPr lang="en-GB" sz="2000" dirty="0" smtClean="0">
                <a:solidFill>
                  <a:srgbClr val="000000"/>
                </a:solidFill>
                <a:latin typeface="Calibri Light" panose="020F0302020204030204"/>
              </a:rPr>
              <a:t>: the doctor decides what is ‘ethical’.</a:t>
            </a:r>
            <a:endParaRPr lang="en-GB" sz="2000" dirty="0">
              <a:solidFill>
                <a:srgbClr val="000000"/>
              </a:solidFill>
              <a:latin typeface="Calibri Light" panose="020F0302020204030204"/>
            </a:endParaRPr>
          </a:p>
        </p:txBody>
      </p:sp>
      <p:grpSp>
        <p:nvGrpSpPr>
          <p:cNvPr id="8" name="Groep 7"/>
          <p:cNvGrpSpPr/>
          <p:nvPr/>
        </p:nvGrpSpPr>
        <p:grpSpPr>
          <a:xfrm>
            <a:off x="476249" y="3645167"/>
            <a:ext cx="11369395" cy="2657304"/>
            <a:chOff x="476249" y="3645167"/>
            <a:chExt cx="11369395" cy="2657304"/>
          </a:xfrm>
        </p:grpSpPr>
        <p:sp>
          <p:nvSpPr>
            <p:cNvPr id="12" name="Content Placeholder 1"/>
            <p:cNvSpPr txBox="1">
              <a:spLocks/>
            </p:cNvSpPr>
            <p:nvPr/>
          </p:nvSpPr>
          <p:spPr>
            <a:xfrm>
              <a:off x="476249" y="4432051"/>
              <a:ext cx="11369395" cy="187042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0"/>
                </a:spcAft>
                <a:buNone/>
              </a:pPr>
              <a:r>
                <a:rPr lang="en-US" altLang="en-US" dirty="0">
                  <a:solidFill>
                    <a:srgbClr val="000000"/>
                  </a:solidFill>
                  <a:latin typeface="Calibri Light" panose="020F0302020204030204"/>
                </a:rPr>
                <a:t>A person's </a:t>
              </a:r>
              <a:r>
                <a:rPr lang="en-US" altLang="en-US" dirty="0" smtClean="0">
                  <a:solidFill>
                    <a:srgbClr val="000000"/>
                  </a:solidFill>
                  <a:latin typeface="Calibri Light" panose="020F0302020204030204"/>
                </a:rPr>
                <a:t>autonomy may </a:t>
              </a:r>
              <a:r>
                <a:rPr lang="en-US" altLang="en-US" dirty="0">
                  <a:solidFill>
                    <a:srgbClr val="000000"/>
                  </a:solidFill>
                  <a:latin typeface="Calibri Light" panose="020F0302020204030204"/>
                </a:rPr>
                <a:t>be justifiably </a:t>
              </a:r>
              <a:r>
                <a:rPr lang="en-US" altLang="en-US" b="1" dirty="0">
                  <a:solidFill>
                    <a:srgbClr val="7030A0"/>
                  </a:solidFill>
                  <a:latin typeface="Calibri Light" panose="020F0302020204030204"/>
                </a:rPr>
                <a:t>restricted</a:t>
              </a:r>
              <a:r>
                <a:rPr lang="en-US" altLang="en-US" dirty="0">
                  <a:solidFill>
                    <a:srgbClr val="000000"/>
                  </a:solidFill>
                  <a:latin typeface="Calibri Light" panose="020F0302020204030204"/>
                </a:rPr>
                <a:t> for several reasons:</a:t>
              </a:r>
            </a:p>
            <a:p>
              <a:pPr lvl="1">
                <a:lnSpc>
                  <a:spcPct val="100000"/>
                </a:lnSpc>
                <a:spcBef>
                  <a:spcPts val="0"/>
                </a:spcBef>
                <a:spcAft>
                  <a:spcPts val="0"/>
                </a:spcAft>
                <a:buClrTx/>
                <a:buFont typeface="Arial" panose="020B0604020202020204" pitchFamily="34" charset="0"/>
                <a:buChar char="•"/>
              </a:pPr>
              <a:r>
                <a:rPr lang="en-US" altLang="en-US" sz="2000" dirty="0" smtClean="0">
                  <a:solidFill>
                    <a:srgbClr val="000000"/>
                  </a:solidFill>
                  <a:latin typeface="Calibri Light" panose="020F0302020204030204"/>
                </a:rPr>
                <a:t>the person </a:t>
              </a:r>
              <a:r>
                <a:rPr lang="en-US" altLang="en-US" sz="2000" dirty="0">
                  <a:solidFill>
                    <a:srgbClr val="000000"/>
                  </a:solidFill>
                  <a:latin typeface="Calibri Light" panose="020F0302020204030204"/>
                </a:rPr>
                <a:t>is </a:t>
              </a:r>
              <a:r>
                <a:rPr lang="en-US" altLang="en-US" sz="2000" b="1" dirty="0">
                  <a:solidFill>
                    <a:srgbClr val="7030A0"/>
                  </a:solidFill>
                  <a:latin typeface="Calibri Light" panose="020F0302020204030204"/>
                </a:rPr>
                <a:t>incapable</a:t>
              </a:r>
              <a:r>
                <a:rPr lang="en-US" altLang="en-US" sz="2000" dirty="0">
                  <a:solidFill>
                    <a:srgbClr val="000000"/>
                  </a:solidFill>
                  <a:latin typeface="Calibri Light" panose="020F0302020204030204"/>
                </a:rPr>
                <a:t> of making informed decisions.  Respecting autonomy </a:t>
              </a:r>
              <a:r>
                <a:rPr lang="en-US" altLang="en-US" sz="2000" dirty="0" smtClean="0">
                  <a:solidFill>
                    <a:srgbClr val="000000"/>
                  </a:solidFill>
                  <a:latin typeface="Calibri Light" panose="020F0302020204030204"/>
                </a:rPr>
                <a:t>is less </a:t>
              </a:r>
              <a:r>
                <a:rPr lang="en-US" altLang="en-US" sz="2000" dirty="0">
                  <a:solidFill>
                    <a:srgbClr val="000000"/>
                  </a:solidFill>
                  <a:latin typeface="Calibri Light" panose="020F0302020204030204"/>
                </a:rPr>
                <a:t>important than acting in the best interest of the patient.</a:t>
              </a:r>
            </a:p>
            <a:p>
              <a:pPr lvl="1">
                <a:lnSpc>
                  <a:spcPct val="100000"/>
                </a:lnSpc>
                <a:spcBef>
                  <a:spcPts val="0"/>
                </a:spcBef>
                <a:spcAft>
                  <a:spcPts val="0"/>
                </a:spcAft>
                <a:buClrTx/>
                <a:buFont typeface="Arial" panose="020B0604020202020204" pitchFamily="34" charset="0"/>
                <a:buChar char="•"/>
              </a:pPr>
              <a:r>
                <a:rPr lang="en-US" altLang="en-US" sz="2000" dirty="0" smtClean="0">
                  <a:solidFill>
                    <a:srgbClr val="000000"/>
                  </a:solidFill>
                  <a:latin typeface="Calibri Light" panose="020F0302020204030204"/>
                </a:rPr>
                <a:t>individual autonomy is constrained </a:t>
              </a:r>
              <a:r>
                <a:rPr lang="en-US" altLang="en-US" sz="2000" dirty="0">
                  <a:solidFill>
                    <a:srgbClr val="000000"/>
                  </a:solidFill>
                  <a:latin typeface="Calibri Light" panose="020F0302020204030204"/>
                </a:rPr>
                <a:t>by the </a:t>
              </a:r>
              <a:r>
                <a:rPr lang="en-US" altLang="en-US" sz="2000" b="1" dirty="0">
                  <a:solidFill>
                    <a:srgbClr val="7030A0"/>
                  </a:solidFill>
                  <a:latin typeface="Calibri Light" panose="020F0302020204030204"/>
                </a:rPr>
                <a:t>needs of other individuals </a:t>
              </a:r>
              <a:r>
                <a:rPr lang="en-US" altLang="en-US" sz="2000" dirty="0">
                  <a:solidFill>
                    <a:srgbClr val="000000"/>
                  </a:solidFill>
                  <a:latin typeface="Calibri Light" panose="020F0302020204030204"/>
                </a:rPr>
                <a:t>or society at large.</a:t>
              </a:r>
            </a:p>
            <a:p>
              <a:pPr lvl="1">
                <a:lnSpc>
                  <a:spcPct val="100000"/>
                </a:lnSpc>
                <a:spcBef>
                  <a:spcPts val="0"/>
                </a:spcBef>
                <a:spcAft>
                  <a:spcPts val="0"/>
                </a:spcAft>
                <a:buClrTx/>
                <a:buFont typeface="Arial" panose="020B0604020202020204" pitchFamily="34" charset="0"/>
                <a:buChar char="•"/>
              </a:pPr>
              <a:r>
                <a:rPr lang="en-US" altLang="en-US" sz="2000" dirty="0" smtClean="0">
                  <a:solidFill>
                    <a:srgbClr val="000000"/>
                  </a:solidFill>
                  <a:latin typeface="Calibri Light" panose="020F0302020204030204"/>
                </a:rPr>
                <a:t>an individual is not </a:t>
              </a:r>
              <a:r>
                <a:rPr lang="en-US" altLang="en-US" sz="2000" dirty="0">
                  <a:solidFill>
                    <a:srgbClr val="000000"/>
                  </a:solidFill>
                  <a:latin typeface="Calibri Light" panose="020F0302020204030204"/>
                </a:rPr>
                <a:t>free to act in ways that </a:t>
              </a:r>
              <a:r>
                <a:rPr lang="en-US" altLang="en-US" sz="2000" b="1" dirty="0">
                  <a:solidFill>
                    <a:srgbClr val="7030A0"/>
                  </a:solidFill>
                  <a:latin typeface="Calibri Light" panose="020F0302020204030204"/>
                </a:rPr>
                <a:t>violate the autonomy of other people</a:t>
              </a:r>
              <a:r>
                <a:rPr lang="en-US" altLang="en-US" sz="2000" dirty="0">
                  <a:solidFill>
                    <a:srgbClr val="000000"/>
                  </a:solidFill>
                  <a:latin typeface="Calibri Light" panose="020F0302020204030204"/>
                </a:rPr>
                <a:t>, harm others, or impose unfair claims on society's </a:t>
              </a:r>
              <a:r>
                <a:rPr lang="en-US" altLang="en-US" sz="2000" dirty="0" smtClean="0">
                  <a:solidFill>
                    <a:srgbClr val="000000"/>
                  </a:solidFill>
                  <a:latin typeface="Calibri Light" panose="020F0302020204030204"/>
                </a:rPr>
                <a:t>resources</a:t>
              </a:r>
              <a:endParaRPr lang="en-US" altLang="en-US" sz="2000" dirty="0">
                <a:solidFill>
                  <a:srgbClr val="000000"/>
                </a:solidFill>
                <a:latin typeface="Calibri Light" panose="020F0302020204030204"/>
              </a:endParaRPr>
            </a:p>
          </p:txBody>
        </p:sp>
        <p:sp>
          <p:nvSpPr>
            <p:cNvPr id="13" name="Rechthoek 12"/>
            <p:cNvSpPr/>
            <p:nvPr/>
          </p:nvSpPr>
          <p:spPr>
            <a:xfrm>
              <a:off x="476249" y="3645167"/>
              <a:ext cx="7518219" cy="707886"/>
            </a:xfrm>
            <a:prstGeom prst="rect">
              <a:avLst/>
            </a:prstGeom>
          </p:spPr>
          <p:txBody>
            <a:bodyPr wrap="square">
              <a:spAutoFit/>
            </a:bodyPr>
            <a:lstStyle/>
            <a:p>
              <a:r>
                <a:rPr lang="en-GB" sz="2000" dirty="0" smtClean="0">
                  <a:solidFill>
                    <a:srgbClr val="000000"/>
                  </a:solidFill>
                  <a:latin typeface="Calibri Light" panose="020F0302020204030204"/>
                </a:rPr>
                <a:t>Because of this principle, physicians </a:t>
              </a:r>
              <a:r>
                <a:rPr lang="en-GB" sz="2000" dirty="0">
                  <a:solidFill>
                    <a:srgbClr val="000000"/>
                  </a:solidFill>
                  <a:latin typeface="Calibri Light" panose="020F0302020204030204"/>
                </a:rPr>
                <a:t>should </a:t>
              </a:r>
              <a:r>
                <a:rPr lang="en-GB" sz="2000" b="1" dirty="0" smtClean="0">
                  <a:solidFill>
                    <a:srgbClr val="7030A0"/>
                  </a:solidFill>
                  <a:latin typeface="Calibri Light" panose="020F0302020204030204"/>
                </a:rPr>
                <a:t>disclose </a:t>
              </a:r>
              <a:r>
                <a:rPr lang="en-GB" sz="2000" b="1" dirty="0">
                  <a:solidFill>
                    <a:srgbClr val="7030A0"/>
                  </a:solidFill>
                  <a:latin typeface="Calibri Light" panose="020F0302020204030204"/>
                </a:rPr>
                <a:t>information </a:t>
              </a:r>
              <a:r>
                <a:rPr lang="en-GB" sz="2000" dirty="0">
                  <a:solidFill>
                    <a:srgbClr val="000000"/>
                  </a:solidFill>
                  <a:latin typeface="Calibri Light" panose="020F0302020204030204"/>
                </a:rPr>
                <a:t>and </a:t>
              </a:r>
              <a:r>
                <a:rPr lang="en-GB" sz="2000" dirty="0" smtClean="0">
                  <a:solidFill>
                    <a:srgbClr val="000000"/>
                  </a:solidFill>
                  <a:latin typeface="Calibri Light" panose="020F0302020204030204"/>
                </a:rPr>
                <a:t>help </a:t>
              </a:r>
              <a:r>
                <a:rPr lang="en-GB" sz="2000" dirty="0">
                  <a:solidFill>
                    <a:srgbClr val="000000"/>
                  </a:solidFill>
                  <a:latin typeface="Calibri Light" panose="020F0302020204030204"/>
                </a:rPr>
                <a:t>patients </a:t>
              </a:r>
              <a:r>
                <a:rPr lang="en-GB" sz="2000" dirty="0" smtClean="0">
                  <a:solidFill>
                    <a:srgbClr val="000000"/>
                  </a:solidFill>
                  <a:latin typeface="Calibri Light" panose="020F0302020204030204"/>
                </a:rPr>
                <a:t>deliberate.</a:t>
              </a:r>
              <a:endParaRPr lang="en-GB" sz="2000" dirty="0">
                <a:solidFill>
                  <a:srgbClr val="000000"/>
                </a:solidFill>
                <a:latin typeface="Calibri Light" panose="020F0302020204030204"/>
              </a:endParaRPr>
            </a:p>
          </p:txBody>
        </p:sp>
      </p:grpSp>
      <p:pic>
        <p:nvPicPr>
          <p:cNvPr id="5" name="Afbeelding 4"/>
          <p:cNvPicPr>
            <a:picLocks noChangeAspect="1"/>
          </p:cNvPicPr>
          <p:nvPr/>
        </p:nvPicPr>
        <p:blipFill>
          <a:blip r:embed="rId2"/>
          <a:stretch>
            <a:fillRect/>
          </a:stretch>
        </p:blipFill>
        <p:spPr>
          <a:xfrm>
            <a:off x="9058442" y="1377539"/>
            <a:ext cx="2343962" cy="3281547"/>
          </a:xfrm>
          <a:prstGeom prst="rect">
            <a:avLst/>
          </a:prstGeom>
        </p:spPr>
      </p:pic>
    </p:spTree>
    <p:extLst>
      <p:ext uri="{BB962C8B-B14F-4D97-AF65-F5344CB8AC3E}">
        <p14:creationId xmlns:p14="http://schemas.microsoft.com/office/powerpoint/2010/main" val="20071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8176683"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Justice</a:t>
            </a:r>
          </a:p>
        </p:txBody>
      </p:sp>
      <p:sp>
        <p:nvSpPr>
          <p:cNvPr id="6" name="Titel 1"/>
          <p:cNvSpPr txBox="1">
            <a:spLocks/>
          </p:cNvSpPr>
          <p:nvPr/>
        </p:nvSpPr>
        <p:spPr>
          <a:xfrm>
            <a:off x="9872133" y="6443133"/>
            <a:ext cx="23080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Intro Medical Ethics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Rechthoek 2"/>
          <p:cNvSpPr/>
          <p:nvPr/>
        </p:nvSpPr>
        <p:spPr>
          <a:xfrm>
            <a:off x="3761913" y="1436256"/>
            <a:ext cx="8134340" cy="1015663"/>
          </a:xfrm>
          <a:prstGeom prst="rect">
            <a:avLst/>
          </a:prstGeom>
        </p:spPr>
        <p:txBody>
          <a:bodyPr wrap="square">
            <a:spAutoFit/>
          </a:bodyPr>
          <a:lstStyle/>
          <a:p>
            <a:r>
              <a:rPr lang="en-GB" sz="2000" b="1" dirty="0" smtClean="0">
                <a:solidFill>
                  <a:srgbClr val="7030A0"/>
                </a:solidFill>
                <a:latin typeface="+mj-lt"/>
              </a:rPr>
              <a:t>Justice</a:t>
            </a:r>
            <a:r>
              <a:rPr lang="en-GB" sz="2000" dirty="0" smtClean="0">
                <a:latin typeface="+mj-lt"/>
              </a:rPr>
              <a:t>  </a:t>
            </a:r>
            <a:r>
              <a:rPr lang="en-GB" sz="2000" dirty="0">
                <a:latin typeface="+mj-lt"/>
              </a:rPr>
              <a:t>is where patients are treated </a:t>
            </a:r>
            <a:r>
              <a:rPr lang="en-GB" sz="2000" b="1" dirty="0">
                <a:solidFill>
                  <a:srgbClr val="7030A0"/>
                </a:solidFill>
                <a:latin typeface="+mj-lt"/>
              </a:rPr>
              <a:t>impartially</a:t>
            </a:r>
            <a:r>
              <a:rPr lang="en-GB" sz="2000" dirty="0">
                <a:latin typeface="+mj-lt"/>
              </a:rPr>
              <a:t>, without bias on account of gender, race, sexuality, wealth and etc. </a:t>
            </a:r>
            <a:r>
              <a:rPr lang="en-GB" sz="2000" dirty="0" smtClean="0">
                <a:latin typeface="+mj-lt"/>
              </a:rPr>
              <a:t>Justice focuses </a:t>
            </a:r>
            <a:r>
              <a:rPr lang="en-GB" sz="2000" dirty="0">
                <a:latin typeface="+mj-lt"/>
              </a:rPr>
              <a:t>on who gets medical treatment with specific </a:t>
            </a:r>
            <a:r>
              <a:rPr lang="en-GB" sz="2000" b="1" dirty="0">
                <a:solidFill>
                  <a:srgbClr val="7030A0"/>
                </a:solidFill>
                <a:latin typeface="+mj-lt"/>
              </a:rPr>
              <a:t>scarce medical resources</a:t>
            </a:r>
            <a:r>
              <a:rPr lang="en-GB" sz="2000" dirty="0" smtClean="0">
                <a:latin typeface="+mj-lt"/>
              </a:rPr>
              <a:t>.</a:t>
            </a:r>
          </a:p>
        </p:txBody>
      </p:sp>
      <p:pic>
        <p:nvPicPr>
          <p:cNvPr id="4" name="Afbeelding 3"/>
          <p:cNvPicPr>
            <a:picLocks noChangeAspect="1"/>
          </p:cNvPicPr>
          <p:nvPr/>
        </p:nvPicPr>
        <p:blipFill>
          <a:blip r:embed="rId2"/>
          <a:stretch>
            <a:fillRect/>
          </a:stretch>
        </p:blipFill>
        <p:spPr>
          <a:xfrm>
            <a:off x="1122630" y="1564700"/>
            <a:ext cx="1792585" cy="2681345"/>
          </a:xfrm>
          <a:prstGeom prst="rect">
            <a:avLst/>
          </a:prstGeom>
        </p:spPr>
      </p:pic>
      <p:sp>
        <p:nvSpPr>
          <p:cNvPr id="8" name="Rechthoek 7"/>
          <p:cNvSpPr/>
          <p:nvPr/>
        </p:nvSpPr>
        <p:spPr>
          <a:xfrm>
            <a:off x="3761913" y="2614829"/>
            <a:ext cx="7930837" cy="1631216"/>
          </a:xfrm>
          <a:prstGeom prst="rect">
            <a:avLst/>
          </a:prstGeom>
        </p:spPr>
        <p:txBody>
          <a:bodyPr wrap="square">
            <a:spAutoFit/>
          </a:bodyPr>
          <a:lstStyle/>
          <a:p>
            <a:r>
              <a:rPr lang="en-GB" sz="2000" dirty="0">
                <a:solidFill>
                  <a:srgbClr val="000000"/>
                </a:solidFill>
                <a:latin typeface="Calibri Light" panose="020F0302020204030204"/>
              </a:rPr>
              <a:t>For example, one of the first instances to allocate a scarce medical resource was in the 1960s with the availability of dialysis for people in chronic kidney failure.  Since the demand exceeded the supply because dialysis was expensive and not accessible on a large scale, it meant </a:t>
            </a:r>
            <a:r>
              <a:rPr lang="en-GB" sz="2000" b="1" dirty="0">
                <a:solidFill>
                  <a:srgbClr val="7030A0"/>
                </a:solidFill>
                <a:latin typeface="Calibri Light" panose="020F0302020204030204"/>
              </a:rPr>
              <a:t>not all people who needed it could receive it</a:t>
            </a:r>
            <a:r>
              <a:rPr lang="en-GB" sz="2000" dirty="0">
                <a:solidFill>
                  <a:srgbClr val="000000"/>
                </a:solidFill>
                <a:latin typeface="Calibri Light" panose="020F0302020204030204"/>
              </a:rPr>
              <a:t>.  So the principle of Justice was applied. </a:t>
            </a:r>
          </a:p>
        </p:txBody>
      </p:sp>
      <p:sp>
        <p:nvSpPr>
          <p:cNvPr id="9" name="Rechthoek 8"/>
          <p:cNvSpPr/>
          <p:nvPr/>
        </p:nvSpPr>
        <p:spPr>
          <a:xfrm>
            <a:off x="397831" y="4460551"/>
            <a:ext cx="8333517" cy="1754326"/>
          </a:xfrm>
          <a:prstGeom prst="rect">
            <a:avLst/>
          </a:prstGeom>
        </p:spPr>
        <p:txBody>
          <a:bodyPr wrap="square">
            <a:spAutoFit/>
          </a:bodyPr>
          <a:lstStyle/>
          <a:p>
            <a:pPr marL="91440" lvl="0" indent="-91440">
              <a:lnSpc>
                <a:spcPct val="90000"/>
              </a:lnSpc>
              <a:spcBef>
                <a:spcPts val="1200"/>
              </a:spcBef>
              <a:spcAft>
                <a:spcPts val="200"/>
              </a:spcAft>
              <a:buClr>
                <a:srgbClr val="E48312"/>
              </a:buClr>
              <a:buSzPct val="100000"/>
              <a:buFont typeface="Calibri" panose="020F0502020204030204" pitchFamily="34" charset="0"/>
              <a:buChar char=" "/>
            </a:pPr>
            <a:r>
              <a:rPr lang="en-US" altLang="en-US" sz="2000" dirty="0">
                <a:solidFill>
                  <a:srgbClr val="000000"/>
                </a:solidFill>
                <a:latin typeface="Calibri Light" panose="020F0302020204030204"/>
              </a:rPr>
              <a:t>You are a physician working in an </a:t>
            </a:r>
            <a:r>
              <a:rPr lang="en-US" altLang="en-US" sz="2000" dirty="0" smtClean="0">
                <a:solidFill>
                  <a:srgbClr val="000000"/>
                </a:solidFill>
                <a:latin typeface="Calibri Light" panose="020F0302020204030204"/>
              </a:rPr>
              <a:t>Intensive Care Unit </a:t>
            </a:r>
            <a:r>
              <a:rPr lang="en-US" altLang="en-US" sz="2000" dirty="0">
                <a:solidFill>
                  <a:srgbClr val="000000"/>
                </a:solidFill>
                <a:latin typeface="Calibri Light" panose="020F0302020204030204"/>
              </a:rPr>
              <a:t>with a capacity of five beds, four of which are occupied. You receive a call from </a:t>
            </a:r>
            <a:r>
              <a:rPr lang="en-US" altLang="en-US" sz="2000" dirty="0" smtClean="0">
                <a:solidFill>
                  <a:srgbClr val="000000"/>
                </a:solidFill>
                <a:latin typeface="Calibri Light" panose="020F0302020204030204"/>
              </a:rPr>
              <a:t>Emergency where </a:t>
            </a:r>
            <a:r>
              <a:rPr lang="en-US" altLang="en-US" sz="2000" dirty="0">
                <a:solidFill>
                  <a:srgbClr val="000000"/>
                </a:solidFill>
                <a:latin typeface="Calibri Light" panose="020F0302020204030204"/>
              </a:rPr>
              <a:t>they have two patients needing ICU admission.  The mother of one of those patients, whom you know, pleads with you to save her young son. The other patient, as you find out later is a foreigner with no relatives in the country. What would be the right action in this case? </a:t>
            </a:r>
          </a:p>
        </p:txBody>
      </p:sp>
      <p:sp>
        <p:nvSpPr>
          <p:cNvPr id="10" name="Rechthoek 9"/>
          <p:cNvSpPr/>
          <p:nvPr/>
        </p:nvSpPr>
        <p:spPr>
          <a:xfrm>
            <a:off x="8652932" y="4460551"/>
            <a:ext cx="3390015" cy="1631216"/>
          </a:xfrm>
          <a:prstGeom prst="rect">
            <a:avLst/>
          </a:prstGeom>
        </p:spPr>
        <p:txBody>
          <a:bodyPr wrap="square">
            <a:spAutoFit/>
          </a:bodyPr>
          <a:lstStyle/>
          <a:p>
            <a:pPr lvl="0" algn="ctr"/>
            <a:r>
              <a:rPr lang="en-GB" sz="2000" dirty="0">
                <a:solidFill>
                  <a:srgbClr val="000000"/>
                </a:solidFill>
                <a:latin typeface="Calibri Light" panose="020F0302020204030204"/>
              </a:rPr>
              <a:t>How </a:t>
            </a:r>
            <a:r>
              <a:rPr lang="en-GB" sz="2000" dirty="0" smtClean="0">
                <a:solidFill>
                  <a:srgbClr val="000000"/>
                </a:solidFill>
                <a:latin typeface="Calibri Light" panose="020F0302020204030204"/>
              </a:rPr>
              <a:t>to set </a:t>
            </a:r>
            <a:r>
              <a:rPr lang="en-GB" sz="2000" dirty="0">
                <a:solidFill>
                  <a:srgbClr val="000000"/>
                </a:solidFill>
                <a:latin typeface="Calibri Light" panose="020F0302020204030204"/>
              </a:rPr>
              <a:t>priorities for deciding whether we want CT scanners, dialysis equipment, dental chairs or theatre equipment ? </a:t>
            </a:r>
          </a:p>
        </p:txBody>
      </p:sp>
    </p:spTree>
    <p:extLst>
      <p:ext uri="{BB962C8B-B14F-4D97-AF65-F5344CB8AC3E}">
        <p14:creationId xmlns:p14="http://schemas.microsoft.com/office/powerpoint/2010/main" val="233751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8176683"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Respect for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Persons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and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Confidentiality</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9872133" y="6443133"/>
            <a:ext cx="23080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Intro Medical Ethics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0" name="Rechthoek 9"/>
          <p:cNvSpPr/>
          <p:nvPr/>
        </p:nvSpPr>
        <p:spPr>
          <a:xfrm>
            <a:off x="412130" y="4949606"/>
            <a:ext cx="11111170" cy="1015663"/>
          </a:xfrm>
          <a:prstGeom prst="rect">
            <a:avLst/>
          </a:prstGeom>
        </p:spPr>
        <p:txBody>
          <a:bodyPr wrap="square">
            <a:spAutoFit/>
          </a:bodyPr>
          <a:lstStyle/>
          <a:p>
            <a:r>
              <a:rPr lang="en-GB" sz="2000" dirty="0" smtClean="0">
                <a:latin typeface="+mj-lt"/>
              </a:rPr>
              <a:t>Confidentiality </a:t>
            </a:r>
            <a:r>
              <a:rPr lang="en-GB" sz="2000" dirty="0">
                <a:latin typeface="+mj-lt"/>
              </a:rPr>
              <a:t>is an important issue in </a:t>
            </a:r>
            <a:r>
              <a:rPr lang="en-GB" sz="2000" b="1" dirty="0">
                <a:solidFill>
                  <a:srgbClr val="7030A0"/>
                </a:solidFill>
                <a:latin typeface="+mj-lt"/>
              </a:rPr>
              <a:t>primary care ethics</a:t>
            </a:r>
            <a:r>
              <a:rPr lang="en-GB" sz="2000" dirty="0">
                <a:latin typeface="+mj-lt"/>
              </a:rPr>
              <a:t>, where physicians care for many patients from the same family and community, and where third parties often request information from the considerable medical database typically gathered in primary health care.</a:t>
            </a:r>
            <a:endParaRPr lang="en-GB" sz="2000" dirty="0" smtClean="0">
              <a:latin typeface="+mj-lt"/>
            </a:endParaRPr>
          </a:p>
        </p:txBody>
      </p:sp>
      <p:pic>
        <p:nvPicPr>
          <p:cNvPr id="2050" name="Picture 2" descr="https://www.plannedparenthood.org/files/2014/0155/2902/confidenti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8355" y="1392036"/>
            <a:ext cx="2356099" cy="2356099"/>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p:cNvSpPr/>
          <p:nvPr/>
        </p:nvSpPr>
        <p:spPr>
          <a:xfrm>
            <a:off x="412130" y="1374322"/>
            <a:ext cx="9202650" cy="1015663"/>
          </a:xfrm>
          <a:prstGeom prst="rect">
            <a:avLst/>
          </a:prstGeom>
        </p:spPr>
        <p:txBody>
          <a:bodyPr wrap="square">
            <a:spAutoFit/>
          </a:bodyPr>
          <a:lstStyle/>
          <a:p>
            <a:pPr lvl="0"/>
            <a:r>
              <a:rPr lang="en-GB" sz="2000" b="1" dirty="0">
                <a:solidFill>
                  <a:srgbClr val="7030A0"/>
                </a:solidFill>
                <a:latin typeface="Calibri Light" panose="020F0302020204030204"/>
              </a:rPr>
              <a:t>Confidentiality</a:t>
            </a:r>
            <a:r>
              <a:rPr lang="en-GB" sz="2000" dirty="0">
                <a:solidFill>
                  <a:srgbClr val="000000"/>
                </a:solidFill>
                <a:latin typeface="Calibri Light" panose="020F0302020204030204"/>
              </a:rPr>
              <a:t> is commonly applied to conversations between doctors and patients. This concept is commonly known as </a:t>
            </a:r>
            <a:r>
              <a:rPr lang="en-GB" sz="2000" b="1" dirty="0">
                <a:solidFill>
                  <a:srgbClr val="7030A0"/>
                </a:solidFill>
                <a:latin typeface="Calibri Light" panose="020F0302020204030204"/>
              </a:rPr>
              <a:t>patient-physician privilege</a:t>
            </a:r>
            <a:r>
              <a:rPr lang="en-GB" sz="2000" dirty="0">
                <a:solidFill>
                  <a:srgbClr val="000000"/>
                </a:solidFill>
                <a:latin typeface="Calibri Light" panose="020F0302020204030204"/>
              </a:rPr>
              <a:t>. Legal protections prevent physicians from revealing their discussions with patients, even under oath in court.</a:t>
            </a:r>
          </a:p>
        </p:txBody>
      </p:sp>
      <p:sp>
        <p:nvSpPr>
          <p:cNvPr id="4" name="Rechthoek 3"/>
          <p:cNvSpPr/>
          <p:nvPr/>
        </p:nvSpPr>
        <p:spPr>
          <a:xfrm>
            <a:off x="412130" y="2546411"/>
            <a:ext cx="8830713" cy="2246769"/>
          </a:xfrm>
          <a:prstGeom prst="rect">
            <a:avLst/>
          </a:prstGeom>
        </p:spPr>
        <p:txBody>
          <a:bodyPr wrap="square">
            <a:spAutoFit/>
          </a:bodyPr>
          <a:lstStyle/>
          <a:p>
            <a:pPr lvl="0"/>
            <a:r>
              <a:rPr lang="en-GB" sz="2000" dirty="0">
                <a:solidFill>
                  <a:srgbClr val="000000"/>
                </a:solidFill>
                <a:latin typeface="Calibri Light" panose="020F0302020204030204"/>
              </a:rPr>
              <a:t>However, there are many exceptions to these rules. For example, many US states require physicians to report </a:t>
            </a:r>
            <a:r>
              <a:rPr lang="en-GB" sz="2000" b="1" dirty="0">
                <a:solidFill>
                  <a:srgbClr val="7030A0"/>
                </a:solidFill>
                <a:latin typeface="Calibri Light" panose="020F0302020204030204"/>
              </a:rPr>
              <a:t>gunshot wounds </a:t>
            </a:r>
            <a:r>
              <a:rPr lang="en-GB" sz="2000" dirty="0">
                <a:solidFill>
                  <a:srgbClr val="000000"/>
                </a:solidFill>
                <a:latin typeface="Calibri Light" panose="020F0302020204030204"/>
              </a:rPr>
              <a:t>to the police and </a:t>
            </a:r>
            <a:r>
              <a:rPr lang="en-GB" sz="2000" b="1" dirty="0">
                <a:solidFill>
                  <a:srgbClr val="7030A0"/>
                </a:solidFill>
                <a:latin typeface="Calibri Light" panose="020F0302020204030204"/>
              </a:rPr>
              <a:t>impaired drivers </a:t>
            </a:r>
            <a:r>
              <a:rPr lang="en-GB" sz="2000" dirty="0">
                <a:solidFill>
                  <a:srgbClr val="000000"/>
                </a:solidFill>
                <a:latin typeface="Calibri Light" panose="020F0302020204030204"/>
              </a:rPr>
              <a:t>to the Department of Motor Vehicles. Confidentiality is also challenged in cases involving the diagnosis of a </a:t>
            </a:r>
            <a:r>
              <a:rPr lang="en-GB" sz="2000" b="1" dirty="0">
                <a:solidFill>
                  <a:srgbClr val="7030A0"/>
                </a:solidFill>
                <a:latin typeface="Calibri Light" panose="020F0302020204030204"/>
              </a:rPr>
              <a:t>sexually transmitted disease </a:t>
            </a:r>
            <a:r>
              <a:rPr lang="en-GB" sz="2000" dirty="0">
                <a:solidFill>
                  <a:srgbClr val="000000"/>
                </a:solidFill>
                <a:latin typeface="Calibri Light" panose="020F0302020204030204"/>
              </a:rPr>
              <a:t>in a patient who refuses to reveal the diagnosis to a spouse, and in the </a:t>
            </a:r>
            <a:r>
              <a:rPr lang="en-GB" sz="2000" b="1" dirty="0">
                <a:solidFill>
                  <a:srgbClr val="7030A0"/>
                </a:solidFill>
                <a:latin typeface="Calibri Light" panose="020F0302020204030204"/>
              </a:rPr>
              <a:t>termination of a pregnancy </a:t>
            </a:r>
            <a:r>
              <a:rPr lang="en-GB" sz="2000" dirty="0">
                <a:solidFill>
                  <a:srgbClr val="000000"/>
                </a:solidFill>
                <a:latin typeface="Calibri Light" panose="020F0302020204030204"/>
              </a:rPr>
              <a:t>in an underage patient, without the knowledge of the patient's parents. Many states in the U.S. have laws governing parental notification in underage abortion</a:t>
            </a:r>
            <a:r>
              <a:rPr lang="en-GB" sz="2000" dirty="0" smtClean="0">
                <a:solidFill>
                  <a:srgbClr val="000000"/>
                </a:solidFill>
                <a:latin typeface="Calibri Light" panose="020F0302020204030204"/>
              </a:rPr>
              <a:t>.</a:t>
            </a:r>
            <a:endParaRPr lang="en-GB" sz="2000" dirty="0">
              <a:solidFill>
                <a:srgbClr val="000000"/>
              </a:solidFill>
              <a:latin typeface="Calibri Light" panose="020F0302020204030204"/>
            </a:endParaRPr>
          </a:p>
        </p:txBody>
      </p:sp>
    </p:spTree>
    <p:extLst>
      <p:ext uri="{BB962C8B-B14F-4D97-AF65-F5344CB8AC3E}">
        <p14:creationId xmlns:p14="http://schemas.microsoft.com/office/powerpoint/2010/main" val="327500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8176683"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Truthfulness and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Honesty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9872133" y="6443133"/>
            <a:ext cx="23080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Intro Medical Ethics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5" name="Rechthoek 4"/>
          <p:cNvSpPr/>
          <p:nvPr/>
        </p:nvSpPr>
        <p:spPr>
          <a:xfrm>
            <a:off x="412130" y="1574702"/>
            <a:ext cx="6052044" cy="707886"/>
          </a:xfrm>
          <a:prstGeom prst="rect">
            <a:avLst/>
          </a:prstGeom>
        </p:spPr>
        <p:txBody>
          <a:bodyPr wrap="square">
            <a:spAutoFit/>
          </a:bodyPr>
          <a:lstStyle/>
          <a:p>
            <a:r>
              <a:rPr lang="en-GB" sz="2000" dirty="0" smtClean="0">
                <a:solidFill>
                  <a:srgbClr val="000000"/>
                </a:solidFill>
                <a:latin typeface="Calibri Light" panose="020F0302020204030204"/>
              </a:rPr>
              <a:t> </a:t>
            </a:r>
            <a:r>
              <a:rPr lang="en-GB" sz="2000" dirty="0">
                <a:solidFill>
                  <a:srgbClr val="000000"/>
                </a:solidFill>
                <a:latin typeface="Calibri Light" panose="020F0302020204030204"/>
              </a:rPr>
              <a:t>Truthfulness and Honesty builds </a:t>
            </a:r>
            <a:r>
              <a:rPr lang="en-GB" sz="2000" dirty="0" smtClean="0">
                <a:solidFill>
                  <a:srgbClr val="000000"/>
                </a:solidFill>
                <a:latin typeface="Calibri Light" panose="020F0302020204030204"/>
              </a:rPr>
              <a:t>on Autonomy to lead to  </a:t>
            </a:r>
            <a:r>
              <a:rPr lang="en-GB" sz="2000" dirty="0">
                <a:solidFill>
                  <a:srgbClr val="000000"/>
                </a:solidFill>
                <a:latin typeface="Calibri Light" panose="020F0302020204030204"/>
              </a:rPr>
              <a:t>‘</a:t>
            </a:r>
            <a:r>
              <a:rPr lang="en-GB" sz="2000" b="1" dirty="0">
                <a:solidFill>
                  <a:srgbClr val="7030A0"/>
                </a:solidFill>
                <a:latin typeface="Calibri Light" panose="020F0302020204030204"/>
              </a:rPr>
              <a:t>informed consent</a:t>
            </a:r>
            <a:r>
              <a:rPr lang="en-GB" sz="2000" dirty="0">
                <a:solidFill>
                  <a:srgbClr val="000000"/>
                </a:solidFill>
                <a:latin typeface="Calibri Light" panose="020F0302020204030204"/>
              </a:rPr>
              <a:t>’</a:t>
            </a:r>
          </a:p>
        </p:txBody>
      </p:sp>
      <p:pic>
        <p:nvPicPr>
          <p:cNvPr id="3" name="Afbeelding 2"/>
          <p:cNvPicPr>
            <a:picLocks noChangeAspect="1"/>
          </p:cNvPicPr>
          <p:nvPr/>
        </p:nvPicPr>
        <p:blipFill>
          <a:blip r:embed="rId2"/>
          <a:stretch>
            <a:fillRect/>
          </a:stretch>
        </p:blipFill>
        <p:spPr>
          <a:xfrm>
            <a:off x="7116154" y="1365116"/>
            <a:ext cx="4286250" cy="2857500"/>
          </a:xfrm>
          <a:prstGeom prst="rect">
            <a:avLst/>
          </a:prstGeom>
        </p:spPr>
      </p:pic>
      <p:sp>
        <p:nvSpPr>
          <p:cNvPr id="8" name="Rechthoek 7"/>
          <p:cNvSpPr/>
          <p:nvPr/>
        </p:nvSpPr>
        <p:spPr>
          <a:xfrm>
            <a:off x="467703" y="2441439"/>
            <a:ext cx="6358609" cy="1631216"/>
          </a:xfrm>
          <a:prstGeom prst="rect">
            <a:avLst/>
          </a:prstGeom>
        </p:spPr>
        <p:txBody>
          <a:bodyPr wrap="square">
            <a:spAutoFit/>
          </a:bodyPr>
          <a:lstStyle/>
          <a:p>
            <a:pPr lvl="0"/>
            <a:r>
              <a:rPr lang="en-GB" sz="2000" dirty="0">
                <a:solidFill>
                  <a:srgbClr val="000000"/>
                </a:solidFill>
                <a:latin typeface="Calibri Light" panose="020F0302020204030204"/>
              </a:rPr>
              <a:t>Informed consent refers to the idea that a person must be </a:t>
            </a:r>
            <a:r>
              <a:rPr lang="en-GB" sz="2000" b="1" dirty="0">
                <a:solidFill>
                  <a:srgbClr val="7030A0"/>
                </a:solidFill>
                <a:latin typeface="Calibri Light" panose="020F0302020204030204"/>
              </a:rPr>
              <a:t>fully informed </a:t>
            </a:r>
            <a:r>
              <a:rPr lang="en-GB" sz="2000" dirty="0">
                <a:solidFill>
                  <a:srgbClr val="000000"/>
                </a:solidFill>
                <a:latin typeface="Calibri Light" panose="020F0302020204030204"/>
              </a:rPr>
              <a:t>about and </a:t>
            </a:r>
            <a:r>
              <a:rPr lang="en-GB" sz="2000" b="1" dirty="0">
                <a:solidFill>
                  <a:srgbClr val="7030A0"/>
                </a:solidFill>
                <a:latin typeface="Calibri Light" panose="020F0302020204030204"/>
              </a:rPr>
              <a:t>understand</a:t>
            </a:r>
            <a:r>
              <a:rPr lang="en-GB" sz="2000" dirty="0">
                <a:solidFill>
                  <a:srgbClr val="000000"/>
                </a:solidFill>
                <a:latin typeface="Calibri Light" panose="020F0302020204030204"/>
              </a:rPr>
              <a:t> the potential benefits and risks of their choice of treatment. An uninformed person is at risk of mistakenly making a choice not reflective of his or her values or wishes. </a:t>
            </a:r>
          </a:p>
        </p:txBody>
      </p:sp>
      <p:sp>
        <p:nvSpPr>
          <p:cNvPr id="12" name="Rechthoek 11"/>
          <p:cNvSpPr/>
          <p:nvPr/>
        </p:nvSpPr>
        <p:spPr>
          <a:xfrm>
            <a:off x="7008454" y="4220629"/>
            <a:ext cx="4797264" cy="646331"/>
          </a:xfrm>
          <a:prstGeom prst="rect">
            <a:avLst/>
          </a:prstGeom>
        </p:spPr>
        <p:txBody>
          <a:bodyPr wrap="square">
            <a:spAutoFit/>
          </a:bodyPr>
          <a:lstStyle/>
          <a:p>
            <a:pPr lvl="0"/>
            <a:r>
              <a:rPr lang="en-GB" i="1" dirty="0" smtClean="0">
                <a:solidFill>
                  <a:srgbClr val="000000"/>
                </a:solidFill>
                <a:latin typeface="Calibri Light" panose="020F0302020204030204"/>
              </a:rPr>
              <a:t>The </a:t>
            </a:r>
            <a:r>
              <a:rPr lang="en-GB" i="1" dirty="0">
                <a:solidFill>
                  <a:srgbClr val="000000"/>
                </a:solidFill>
                <a:latin typeface="Calibri Light" panose="020F0302020204030204"/>
              </a:rPr>
              <a:t>process of obtaining consent, or the specific legal requirements, </a:t>
            </a:r>
            <a:r>
              <a:rPr lang="en-GB" i="1" dirty="0" smtClean="0">
                <a:solidFill>
                  <a:srgbClr val="000000"/>
                </a:solidFill>
                <a:latin typeface="Calibri Light" panose="020F0302020204030204"/>
              </a:rPr>
              <a:t>will vary from place to place</a:t>
            </a:r>
            <a:endParaRPr lang="en-GB" i="1" dirty="0">
              <a:solidFill>
                <a:srgbClr val="000000"/>
              </a:solidFill>
              <a:latin typeface="Calibri Light" panose="020F0302020204030204"/>
            </a:endParaRPr>
          </a:p>
        </p:txBody>
      </p:sp>
      <p:grpSp>
        <p:nvGrpSpPr>
          <p:cNvPr id="4" name="Groep 3"/>
          <p:cNvGrpSpPr/>
          <p:nvPr/>
        </p:nvGrpSpPr>
        <p:grpSpPr>
          <a:xfrm>
            <a:off x="476249" y="4361044"/>
            <a:ext cx="11293296" cy="1869262"/>
            <a:chOff x="476249" y="4361044"/>
            <a:chExt cx="11293296" cy="1869262"/>
          </a:xfrm>
        </p:grpSpPr>
        <p:sp>
          <p:nvSpPr>
            <p:cNvPr id="10" name="Rechthoek 9"/>
            <p:cNvSpPr/>
            <p:nvPr/>
          </p:nvSpPr>
          <p:spPr>
            <a:xfrm>
              <a:off x="476249" y="5214643"/>
              <a:ext cx="11293296" cy="1015663"/>
            </a:xfrm>
            <a:prstGeom prst="rect">
              <a:avLst/>
            </a:prstGeom>
          </p:spPr>
          <p:txBody>
            <a:bodyPr wrap="square">
              <a:spAutoFit/>
            </a:bodyPr>
            <a:lstStyle/>
            <a:p>
              <a:r>
                <a:rPr lang="en-GB" sz="2000" dirty="0" smtClean="0">
                  <a:latin typeface="+mj-lt"/>
                </a:rPr>
                <a:t>If </a:t>
              </a:r>
              <a:r>
                <a:rPr lang="en-GB" sz="2000" dirty="0">
                  <a:latin typeface="+mj-lt"/>
                </a:rPr>
                <a:t>the patient is </a:t>
              </a:r>
              <a:r>
                <a:rPr lang="en-GB" sz="2000" b="1" dirty="0">
                  <a:solidFill>
                    <a:srgbClr val="7030A0"/>
                  </a:solidFill>
                  <a:latin typeface="+mj-lt"/>
                </a:rPr>
                <a:t>incapacitated</a:t>
              </a:r>
              <a:r>
                <a:rPr lang="en-GB" sz="2000" dirty="0">
                  <a:latin typeface="+mj-lt"/>
                </a:rPr>
                <a:t>, laws around the world designate different processes for obtaining informed consent, typically by having a person appointed by the patient or their next of kin make decisions for them. The value of informed consent is closely related to the values of autonomy and truth telling</a:t>
              </a:r>
              <a:r>
                <a:rPr lang="en-GB" sz="2000" dirty="0" smtClean="0">
                  <a:latin typeface="+mj-lt"/>
                </a:rPr>
                <a:t>.</a:t>
              </a:r>
              <a:endParaRPr lang="en-GB" sz="2000" dirty="0">
                <a:latin typeface="+mj-lt"/>
              </a:endParaRPr>
            </a:p>
          </p:txBody>
        </p:sp>
        <p:sp>
          <p:nvSpPr>
            <p:cNvPr id="13" name="Rechthoek 12"/>
            <p:cNvSpPr/>
            <p:nvPr/>
          </p:nvSpPr>
          <p:spPr>
            <a:xfrm>
              <a:off x="476249" y="4361044"/>
              <a:ext cx="6096000" cy="707886"/>
            </a:xfrm>
            <a:prstGeom prst="rect">
              <a:avLst/>
            </a:prstGeom>
          </p:spPr>
          <p:txBody>
            <a:bodyPr>
              <a:spAutoFit/>
            </a:bodyPr>
            <a:lstStyle/>
            <a:p>
              <a:r>
                <a:rPr lang="en-GB" sz="2000" dirty="0">
                  <a:solidFill>
                    <a:srgbClr val="000000"/>
                  </a:solidFill>
                  <a:latin typeface="Calibri Light" panose="020F0302020204030204"/>
                </a:rPr>
                <a:t>Patients can elect to make their own medical decisions, or can delegate decision-making authority to another party. </a:t>
              </a:r>
              <a:endParaRPr lang="en-GB" dirty="0"/>
            </a:p>
          </p:txBody>
        </p:sp>
      </p:grpSp>
    </p:spTree>
    <p:extLst>
      <p:ext uri="{BB962C8B-B14F-4D97-AF65-F5344CB8AC3E}">
        <p14:creationId xmlns:p14="http://schemas.microsoft.com/office/powerpoint/2010/main" val="323594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2192</TotalTime>
  <Words>2073</Words>
  <Application>Microsoft Office PowerPoint</Application>
  <PresentationFormat>Widescreen</PresentationFormat>
  <Paragraphs>143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Terugblik</vt:lpstr>
      <vt:lpstr>Intro in Medical Ethics</vt:lpstr>
      <vt:lpstr>What is (Medical) Ethics ?</vt:lpstr>
      <vt:lpstr>Moral principles in Biomedical Ethics</vt:lpstr>
      <vt:lpstr>Beneficence: ‘doing good’</vt:lpstr>
      <vt:lpstr>Non-maleficence: ‘first, do no harm’</vt:lpstr>
      <vt:lpstr>Respect for autonomy </vt:lpstr>
      <vt:lpstr>Justice</vt:lpstr>
      <vt:lpstr>Respect for Persons and Confidentiality</vt:lpstr>
      <vt:lpstr>Truthfulness and Honesty </vt:lpstr>
      <vt:lpstr>Conflicts between the principles</vt:lpstr>
      <vt:lpstr>Controversial issue: Ending medical treatment </vt:lpstr>
      <vt:lpstr>Controversial issue: Euthanasia</vt:lpstr>
      <vt:lpstr>Ethics for Clinical Engineering Professionals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 Mol</dc:creator>
  <cp:lastModifiedBy>Chris Mol</cp:lastModifiedBy>
  <cp:revision>193</cp:revision>
  <dcterms:created xsi:type="dcterms:W3CDTF">2014-11-03T16:21:19Z</dcterms:created>
  <dcterms:modified xsi:type="dcterms:W3CDTF">2020-03-19T11:18:47Z</dcterms:modified>
</cp:coreProperties>
</file>